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8" r:id="rId2"/>
    <p:sldId id="259" r:id="rId3"/>
    <p:sldId id="260" r:id="rId4"/>
    <p:sldId id="442"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9" r:id="rId23"/>
    <p:sldId id="447" r:id="rId24"/>
    <p:sldId id="448" r:id="rId25"/>
    <p:sldId id="282" r:id="rId26"/>
    <p:sldId id="443" r:id="rId27"/>
    <p:sldId id="284" r:id="rId28"/>
    <p:sldId id="288" r:id="rId29"/>
    <p:sldId id="289" r:id="rId30"/>
    <p:sldId id="290" r:id="rId31"/>
    <p:sldId id="291" r:id="rId32"/>
    <p:sldId id="292" r:id="rId33"/>
    <p:sldId id="293" r:id="rId34"/>
    <p:sldId id="294" r:id="rId35"/>
    <p:sldId id="445" r:id="rId36"/>
    <p:sldId id="446" r:id="rId37"/>
    <p:sldId id="295" r:id="rId38"/>
    <p:sldId id="296" r:id="rId39"/>
    <p:sldId id="285" r:id="rId40"/>
    <p:sldId id="287" r:id="rId41"/>
    <p:sldId id="29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179"/>
    <p:restoredTop sz="96327"/>
  </p:normalViewPr>
  <p:slideViewPr>
    <p:cSldViewPr snapToGrid="0">
      <p:cViewPr varScale="1">
        <p:scale>
          <a:sx n="128" d="100"/>
          <a:sy n="128" d="100"/>
        </p:scale>
        <p:origin x="9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074739-FAC2-4D05-8A0F-C5E2A2150BE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2C355B2-16EC-4992-8945-468DD8E76270}">
      <dgm:prSet/>
      <dgm:spPr/>
      <dgm:t>
        <a:bodyPr/>
        <a:lstStyle/>
        <a:p>
          <a:r>
            <a:rPr lang="en-US"/>
            <a:t>Measure differences in gene expression between conditions</a:t>
          </a:r>
        </a:p>
      </dgm:t>
    </dgm:pt>
    <dgm:pt modelId="{79C9649F-D67D-47EF-B22B-2366AC77D7E6}" type="parTrans" cxnId="{DEC67855-920E-4C40-AFC1-72C152AD808D}">
      <dgm:prSet/>
      <dgm:spPr/>
      <dgm:t>
        <a:bodyPr/>
        <a:lstStyle/>
        <a:p>
          <a:endParaRPr lang="en-US"/>
        </a:p>
      </dgm:t>
    </dgm:pt>
    <dgm:pt modelId="{C63354A3-F91B-4996-B98E-AF1FA3475D6A}" type="sibTrans" cxnId="{DEC67855-920E-4C40-AFC1-72C152AD808D}">
      <dgm:prSet/>
      <dgm:spPr/>
      <dgm:t>
        <a:bodyPr/>
        <a:lstStyle/>
        <a:p>
          <a:endParaRPr lang="en-US"/>
        </a:p>
      </dgm:t>
    </dgm:pt>
    <dgm:pt modelId="{803C6A62-1803-43E2-8B5A-95A86A077FDE}">
      <dgm:prSet/>
      <dgm:spPr/>
      <dgm:t>
        <a:bodyPr/>
        <a:lstStyle/>
        <a:p>
          <a:r>
            <a:rPr lang="en-US"/>
            <a:t>Better dynamic range and isoform/transcript information than microarrays</a:t>
          </a:r>
        </a:p>
      </dgm:t>
    </dgm:pt>
    <dgm:pt modelId="{FD0F1BAC-73B0-44F5-86B3-62555409EC9C}" type="parTrans" cxnId="{35C861D2-3BA5-4EB4-A817-D4F9694D1550}">
      <dgm:prSet/>
      <dgm:spPr/>
      <dgm:t>
        <a:bodyPr/>
        <a:lstStyle/>
        <a:p>
          <a:endParaRPr lang="en-US"/>
        </a:p>
      </dgm:t>
    </dgm:pt>
    <dgm:pt modelId="{8A73BE0A-0100-4004-BE0E-896ACC4DF471}" type="sibTrans" cxnId="{35C861D2-3BA5-4EB4-A817-D4F9694D1550}">
      <dgm:prSet/>
      <dgm:spPr/>
      <dgm:t>
        <a:bodyPr/>
        <a:lstStyle/>
        <a:p>
          <a:endParaRPr lang="en-US"/>
        </a:p>
      </dgm:t>
    </dgm:pt>
    <dgm:pt modelId="{6602EE70-4D52-4863-B917-0125C459D71B}">
      <dgm:prSet/>
      <dgm:spPr/>
      <dgm:t>
        <a:bodyPr/>
        <a:lstStyle/>
        <a:p>
          <a:r>
            <a:rPr lang="en-US"/>
            <a:t>Detect structural variation, fusions, or single nucleotide variants</a:t>
          </a:r>
        </a:p>
      </dgm:t>
    </dgm:pt>
    <dgm:pt modelId="{A6133F64-7674-4350-B021-AF11D8FB9AF3}" type="parTrans" cxnId="{488B2940-A1E5-4EEF-82AE-1D38F205A18F}">
      <dgm:prSet/>
      <dgm:spPr/>
      <dgm:t>
        <a:bodyPr/>
        <a:lstStyle/>
        <a:p>
          <a:endParaRPr lang="en-US"/>
        </a:p>
      </dgm:t>
    </dgm:pt>
    <dgm:pt modelId="{A973F87C-881C-4A9A-B8E3-CCF2FFC78C74}" type="sibTrans" cxnId="{488B2940-A1E5-4EEF-82AE-1D38F205A18F}">
      <dgm:prSet/>
      <dgm:spPr/>
      <dgm:t>
        <a:bodyPr/>
        <a:lstStyle/>
        <a:p>
          <a:endParaRPr lang="en-US"/>
        </a:p>
      </dgm:t>
    </dgm:pt>
    <dgm:pt modelId="{E165DFB2-3180-4AA2-9188-F48DBE47F029}">
      <dgm:prSet/>
      <dgm:spPr/>
      <dgm:t>
        <a:bodyPr/>
        <a:lstStyle/>
        <a:p>
          <a:r>
            <a:rPr lang="en-US"/>
            <a:t>Identify new transcripts/genes </a:t>
          </a:r>
        </a:p>
      </dgm:t>
    </dgm:pt>
    <dgm:pt modelId="{4514F310-821F-4833-B5F3-1C0BD4BC2970}" type="parTrans" cxnId="{FEB63670-2F66-4449-9F69-D09DFCA3D21A}">
      <dgm:prSet/>
      <dgm:spPr/>
      <dgm:t>
        <a:bodyPr/>
        <a:lstStyle/>
        <a:p>
          <a:endParaRPr lang="en-US"/>
        </a:p>
      </dgm:t>
    </dgm:pt>
    <dgm:pt modelId="{570A3115-D1BF-479C-8743-089BF861A651}" type="sibTrans" cxnId="{FEB63670-2F66-4449-9F69-D09DFCA3D21A}">
      <dgm:prSet/>
      <dgm:spPr/>
      <dgm:t>
        <a:bodyPr/>
        <a:lstStyle/>
        <a:p>
          <a:endParaRPr lang="en-US"/>
        </a:p>
      </dgm:t>
    </dgm:pt>
    <dgm:pt modelId="{9949BCDE-8B79-404A-8491-03DF1DC67CA4}">
      <dgm:prSet/>
      <dgm:spPr/>
      <dgm:t>
        <a:bodyPr/>
        <a:lstStyle/>
        <a:p>
          <a:r>
            <a:rPr lang="en-US"/>
            <a:t>Measure ‘weird’ transcripts</a:t>
          </a:r>
        </a:p>
      </dgm:t>
    </dgm:pt>
    <dgm:pt modelId="{6E757FD8-66A8-4245-8435-FBCC5BC4C99F}" type="parTrans" cxnId="{DFAFDD6D-FC03-4358-99DD-294A067C01CE}">
      <dgm:prSet/>
      <dgm:spPr/>
      <dgm:t>
        <a:bodyPr/>
        <a:lstStyle/>
        <a:p>
          <a:endParaRPr lang="en-US"/>
        </a:p>
      </dgm:t>
    </dgm:pt>
    <dgm:pt modelId="{6E47F2A3-5D23-428D-88C7-A898B9AFB33B}" type="sibTrans" cxnId="{DFAFDD6D-FC03-4358-99DD-294A067C01CE}">
      <dgm:prSet/>
      <dgm:spPr/>
      <dgm:t>
        <a:bodyPr/>
        <a:lstStyle/>
        <a:p>
          <a:endParaRPr lang="en-US"/>
        </a:p>
      </dgm:t>
    </dgm:pt>
    <dgm:pt modelId="{414E5BD2-0760-4B83-8372-926DAB28445E}">
      <dgm:prSet/>
      <dgm:spPr/>
      <dgm:t>
        <a:bodyPr/>
        <a:lstStyle/>
        <a:p>
          <a:r>
            <a:rPr lang="en-US"/>
            <a:t>Applicable to single cells</a:t>
          </a:r>
        </a:p>
      </dgm:t>
    </dgm:pt>
    <dgm:pt modelId="{7A2DD5A8-196C-439F-984D-2F6ADBE3AE3D}" type="parTrans" cxnId="{531747C1-3FE9-4966-A333-B62B34DAFA71}">
      <dgm:prSet/>
      <dgm:spPr/>
      <dgm:t>
        <a:bodyPr/>
        <a:lstStyle/>
        <a:p>
          <a:endParaRPr lang="en-US"/>
        </a:p>
      </dgm:t>
    </dgm:pt>
    <dgm:pt modelId="{AEBF5A5E-1121-42A4-AF1E-DF73202E322E}" type="sibTrans" cxnId="{531747C1-3FE9-4966-A333-B62B34DAFA71}">
      <dgm:prSet/>
      <dgm:spPr/>
      <dgm:t>
        <a:bodyPr/>
        <a:lstStyle/>
        <a:p>
          <a:endParaRPr lang="en-US"/>
        </a:p>
      </dgm:t>
    </dgm:pt>
    <dgm:pt modelId="{F211C5B1-F4C7-4BB6-A693-4CACE3388F32}">
      <dgm:prSet/>
      <dgm:spPr/>
      <dgm:t>
        <a:bodyPr/>
        <a:lstStyle/>
        <a:p>
          <a:r>
            <a:rPr lang="en-US"/>
            <a:t>Less technical bias than microarray</a:t>
          </a:r>
        </a:p>
      </dgm:t>
    </dgm:pt>
    <dgm:pt modelId="{5B67A22C-5666-438E-BD41-8DB585DF3C63}" type="parTrans" cxnId="{8224B293-50B8-420E-A1B0-76E012CD83B5}">
      <dgm:prSet/>
      <dgm:spPr/>
      <dgm:t>
        <a:bodyPr/>
        <a:lstStyle/>
        <a:p>
          <a:endParaRPr lang="en-US"/>
        </a:p>
      </dgm:t>
    </dgm:pt>
    <dgm:pt modelId="{316F63B1-F03F-472E-B4E3-41D9DDEA1436}" type="sibTrans" cxnId="{8224B293-50B8-420E-A1B0-76E012CD83B5}">
      <dgm:prSet/>
      <dgm:spPr/>
      <dgm:t>
        <a:bodyPr/>
        <a:lstStyle/>
        <a:p>
          <a:endParaRPr lang="en-US"/>
        </a:p>
      </dgm:t>
    </dgm:pt>
    <dgm:pt modelId="{D67A9933-D62A-954F-86E6-8D379AF4EB99}" type="pres">
      <dgm:prSet presAssocID="{10074739-FAC2-4D05-8A0F-C5E2A2150BE7}" presName="linear" presStyleCnt="0">
        <dgm:presLayoutVars>
          <dgm:animLvl val="lvl"/>
          <dgm:resizeHandles val="exact"/>
        </dgm:presLayoutVars>
      </dgm:prSet>
      <dgm:spPr/>
    </dgm:pt>
    <dgm:pt modelId="{19BC857F-B576-BD44-B984-AEA31A04AE32}" type="pres">
      <dgm:prSet presAssocID="{B2C355B2-16EC-4992-8945-468DD8E76270}" presName="parentText" presStyleLbl="node1" presStyleIdx="0" presStyleCnt="7">
        <dgm:presLayoutVars>
          <dgm:chMax val="0"/>
          <dgm:bulletEnabled val="1"/>
        </dgm:presLayoutVars>
      </dgm:prSet>
      <dgm:spPr/>
    </dgm:pt>
    <dgm:pt modelId="{A09F9808-0BE6-7643-B745-DA96EF61FBF0}" type="pres">
      <dgm:prSet presAssocID="{C63354A3-F91B-4996-B98E-AF1FA3475D6A}" presName="spacer" presStyleCnt="0"/>
      <dgm:spPr/>
    </dgm:pt>
    <dgm:pt modelId="{7350B691-960B-BA4F-854C-880B350AB816}" type="pres">
      <dgm:prSet presAssocID="{803C6A62-1803-43E2-8B5A-95A86A077FDE}" presName="parentText" presStyleLbl="node1" presStyleIdx="1" presStyleCnt="7">
        <dgm:presLayoutVars>
          <dgm:chMax val="0"/>
          <dgm:bulletEnabled val="1"/>
        </dgm:presLayoutVars>
      </dgm:prSet>
      <dgm:spPr/>
    </dgm:pt>
    <dgm:pt modelId="{11F13104-F9DC-C64F-B0CD-C5268014F212}" type="pres">
      <dgm:prSet presAssocID="{8A73BE0A-0100-4004-BE0E-896ACC4DF471}" presName="spacer" presStyleCnt="0"/>
      <dgm:spPr/>
    </dgm:pt>
    <dgm:pt modelId="{F2AECF6F-4283-2D4C-B7D7-0AB72E1FFE2C}" type="pres">
      <dgm:prSet presAssocID="{6602EE70-4D52-4863-B917-0125C459D71B}" presName="parentText" presStyleLbl="node1" presStyleIdx="2" presStyleCnt="7">
        <dgm:presLayoutVars>
          <dgm:chMax val="0"/>
          <dgm:bulletEnabled val="1"/>
        </dgm:presLayoutVars>
      </dgm:prSet>
      <dgm:spPr/>
    </dgm:pt>
    <dgm:pt modelId="{C2842A28-2F9A-CE49-80E0-DE463F56663D}" type="pres">
      <dgm:prSet presAssocID="{A973F87C-881C-4A9A-B8E3-CCF2FFC78C74}" presName="spacer" presStyleCnt="0"/>
      <dgm:spPr/>
    </dgm:pt>
    <dgm:pt modelId="{93EA89A3-C63A-BD4E-9E30-B8A0782085FA}" type="pres">
      <dgm:prSet presAssocID="{E165DFB2-3180-4AA2-9188-F48DBE47F029}" presName="parentText" presStyleLbl="node1" presStyleIdx="3" presStyleCnt="7">
        <dgm:presLayoutVars>
          <dgm:chMax val="0"/>
          <dgm:bulletEnabled val="1"/>
        </dgm:presLayoutVars>
      </dgm:prSet>
      <dgm:spPr/>
    </dgm:pt>
    <dgm:pt modelId="{06FF1C2E-759D-9541-BCBB-0403541612BE}" type="pres">
      <dgm:prSet presAssocID="{570A3115-D1BF-479C-8743-089BF861A651}" presName="spacer" presStyleCnt="0"/>
      <dgm:spPr/>
    </dgm:pt>
    <dgm:pt modelId="{1D6DF23A-7C24-5749-A75A-D89474FA2293}" type="pres">
      <dgm:prSet presAssocID="{9949BCDE-8B79-404A-8491-03DF1DC67CA4}" presName="parentText" presStyleLbl="node1" presStyleIdx="4" presStyleCnt="7">
        <dgm:presLayoutVars>
          <dgm:chMax val="0"/>
          <dgm:bulletEnabled val="1"/>
        </dgm:presLayoutVars>
      </dgm:prSet>
      <dgm:spPr/>
    </dgm:pt>
    <dgm:pt modelId="{C7DB00D4-8FA0-1744-959F-CCDE27F4A4DB}" type="pres">
      <dgm:prSet presAssocID="{6E47F2A3-5D23-428D-88C7-A898B9AFB33B}" presName="spacer" presStyleCnt="0"/>
      <dgm:spPr/>
    </dgm:pt>
    <dgm:pt modelId="{E6295F08-A216-6444-9627-35BA0F7F3572}" type="pres">
      <dgm:prSet presAssocID="{414E5BD2-0760-4B83-8372-926DAB28445E}" presName="parentText" presStyleLbl="node1" presStyleIdx="5" presStyleCnt="7">
        <dgm:presLayoutVars>
          <dgm:chMax val="0"/>
          <dgm:bulletEnabled val="1"/>
        </dgm:presLayoutVars>
      </dgm:prSet>
      <dgm:spPr/>
    </dgm:pt>
    <dgm:pt modelId="{5A407A3B-0E58-8442-9D10-FD7A0AD6AE59}" type="pres">
      <dgm:prSet presAssocID="{AEBF5A5E-1121-42A4-AF1E-DF73202E322E}" presName="spacer" presStyleCnt="0"/>
      <dgm:spPr/>
    </dgm:pt>
    <dgm:pt modelId="{68DE6618-6EBB-334D-BFFC-5F6AB072A9BB}" type="pres">
      <dgm:prSet presAssocID="{F211C5B1-F4C7-4BB6-A693-4CACE3388F32}" presName="parentText" presStyleLbl="node1" presStyleIdx="6" presStyleCnt="7">
        <dgm:presLayoutVars>
          <dgm:chMax val="0"/>
          <dgm:bulletEnabled val="1"/>
        </dgm:presLayoutVars>
      </dgm:prSet>
      <dgm:spPr/>
    </dgm:pt>
  </dgm:ptLst>
  <dgm:cxnLst>
    <dgm:cxn modelId="{1D144734-30E1-7D4F-B16E-4A5FB9F0AAD9}" type="presOf" srcId="{E165DFB2-3180-4AA2-9188-F48DBE47F029}" destId="{93EA89A3-C63A-BD4E-9E30-B8A0782085FA}" srcOrd="0" destOrd="0" presId="urn:microsoft.com/office/officeart/2005/8/layout/vList2"/>
    <dgm:cxn modelId="{488B2940-A1E5-4EEF-82AE-1D38F205A18F}" srcId="{10074739-FAC2-4D05-8A0F-C5E2A2150BE7}" destId="{6602EE70-4D52-4863-B917-0125C459D71B}" srcOrd="2" destOrd="0" parTransId="{A6133F64-7674-4350-B021-AF11D8FB9AF3}" sibTransId="{A973F87C-881C-4A9A-B8E3-CCF2FFC78C74}"/>
    <dgm:cxn modelId="{B199B345-A94D-9040-8DC8-77DF0DBE5C20}" type="presOf" srcId="{10074739-FAC2-4D05-8A0F-C5E2A2150BE7}" destId="{D67A9933-D62A-954F-86E6-8D379AF4EB99}" srcOrd="0" destOrd="0" presId="urn:microsoft.com/office/officeart/2005/8/layout/vList2"/>
    <dgm:cxn modelId="{DEC67855-920E-4C40-AFC1-72C152AD808D}" srcId="{10074739-FAC2-4D05-8A0F-C5E2A2150BE7}" destId="{B2C355B2-16EC-4992-8945-468DD8E76270}" srcOrd="0" destOrd="0" parTransId="{79C9649F-D67D-47EF-B22B-2366AC77D7E6}" sibTransId="{C63354A3-F91B-4996-B98E-AF1FA3475D6A}"/>
    <dgm:cxn modelId="{96B2F867-DEA2-2947-A125-BD3C1732A532}" type="presOf" srcId="{803C6A62-1803-43E2-8B5A-95A86A077FDE}" destId="{7350B691-960B-BA4F-854C-880B350AB816}" srcOrd="0" destOrd="0" presId="urn:microsoft.com/office/officeart/2005/8/layout/vList2"/>
    <dgm:cxn modelId="{DFAFDD6D-FC03-4358-99DD-294A067C01CE}" srcId="{10074739-FAC2-4D05-8A0F-C5E2A2150BE7}" destId="{9949BCDE-8B79-404A-8491-03DF1DC67CA4}" srcOrd="4" destOrd="0" parTransId="{6E757FD8-66A8-4245-8435-FBCC5BC4C99F}" sibTransId="{6E47F2A3-5D23-428D-88C7-A898B9AFB33B}"/>
    <dgm:cxn modelId="{FEB63670-2F66-4449-9F69-D09DFCA3D21A}" srcId="{10074739-FAC2-4D05-8A0F-C5E2A2150BE7}" destId="{E165DFB2-3180-4AA2-9188-F48DBE47F029}" srcOrd="3" destOrd="0" parTransId="{4514F310-821F-4833-B5F3-1C0BD4BC2970}" sibTransId="{570A3115-D1BF-479C-8743-089BF861A651}"/>
    <dgm:cxn modelId="{215E6C7D-7F06-DD45-9DD2-6F8884CBBB82}" type="presOf" srcId="{F211C5B1-F4C7-4BB6-A693-4CACE3388F32}" destId="{68DE6618-6EBB-334D-BFFC-5F6AB072A9BB}" srcOrd="0" destOrd="0" presId="urn:microsoft.com/office/officeart/2005/8/layout/vList2"/>
    <dgm:cxn modelId="{11F3907E-1CF6-7C47-94F2-FD108B03B65A}" type="presOf" srcId="{9949BCDE-8B79-404A-8491-03DF1DC67CA4}" destId="{1D6DF23A-7C24-5749-A75A-D89474FA2293}" srcOrd="0" destOrd="0" presId="urn:microsoft.com/office/officeart/2005/8/layout/vList2"/>
    <dgm:cxn modelId="{2087EB8C-893B-FE42-88EA-EBB28A9A606D}" type="presOf" srcId="{6602EE70-4D52-4863-B917-0125C459D71B}" destId="{F2AECF6F-4283-2D4C-B7D7-0AB72E1FFE2C}" srcOrd="0" destOrd="0" presId="urn:microsoft.com/office/officeart/2005/8/layout/vList2"/>
    <dgm:cxn modelId="{8224B293-50B8-420E-A1B0-76E012CD83B5}" srcId="{10074739-FAC2-4D05-8A0F-C5E2A2150BE7}" destId="{F211C5B1-F4C7-4BB6-A693-4CACE3388F32}" srcOrd="6" destOrd="0" parTransId="{5B67A22C-5666-438E-BD41-8DB585DF3C63}" sibTransId="{316F63B1-F03F-472E-B4E3-41D9DDEA1436}"/>
    <dgm:cxn modelId="{531747C1-3FE9-4966-A333-B62B34DAFA71}" srcId="{10074739-FAC2-4D05-8A0F-C5E2A2150BE7}" destId="{414E5BD2-0760-4B83-8372-926DAB28445E}" srcOrd="5" destOrd="0" parTransId="{7A2DD5A8-196C-439F-984D-2F6ADBE3AE3D}" sibTransId="{AEBF5A5E-1121-42A4-AF1E-DF73202E322E}"/>
    <dgm:cxn modelId="{1E0242CB-48B0-7F46-AB6A-5A0B4F3CCB1B}" type="presOf" srcId="{414E5BD2-0760-4B83-8372-926DAB28445E}" destId="{E6295F08-A216-6444-9627-35BA0F7F3572}" srcOrd="0" destOrd="0" presId="urn:microsoft.com/office/officeart/2005/8/layout/vList2"/>
    <dgm:cxn modelId="{35C861D2-3BA5-4EB4-A817-D4F9694D1550}" srcId="{10074739-FAC2-4D05-8A0F-C5E2A2150BE7}" destId="{803C6A62-1803-43E2-8B5A-95A86A077FDE}" srcOrd="1" destOrd="0" parTransId="{FD0F1BAC-73B0-44F5-86B3-62555409EC9C}" sibTransId="{8A73BE0A-0100-4004-BE0E-896ACC4DF471}"/>
    <dgm:cxn modelId="{861E01D8-C142-3F46-81F1-62DFBBE0F1E4}" type="presOf" srcId="{B2C355B2-16EC-4992-8945-468DD8E76270}" destId="{19BC857F-B576-BD44-B984-AEA31A04AE32}" srcOrd="0" destOrd="0" presId="urn:microsoft.com/office/officeart/2005/8/layout/vList2"/>
    <dgm:cxn modelId="{63266A68-09F8-064E-843A-E181C5EA2C7E}" type="presParOf" srcId="{D67A9933-D62A-954F-86E6-8D379AF4EB99}" destId="{19BC857F-B576-BD44-B984-AEA31A04AE32}" srcOrd="0" destOrd="0" presId="urn:microsoft.com/office/officeart/2005/8/layout/vList2"/>
    <dgm:cxn modelId="{274511D1-2611-E149-B11C-1539809C73CC}" type="presParOf" srcId="{D67A9933-D62A-954F-86E6-8D379AF4EB99}" destId="{A09F9808-0BE6-7643-B745-DA96EF61FBF0}" srcOrd="1" destOrd="0" presId="urn:microsoft.com/office/officeart/2005/8/layout/vList2"/>
    <dgm:cxn modelId="{65DD3272-FBAF-FF42-B6D2-D9258F84B7F7}" type="presParOf" srcId="{D67A9933-D62A-954F-86E6-8D379AF4EB99}" destId="{7350B691-960B-BA4F-854C-880B350AB816}" srcOrd="2" destOrd="0" presId="urn:microsoft.com/office/officeart/2005/8/layout/vList2"/>
    <dgm:cxn modelId="{38EE700E-4DCF-8E47-8FC8-CA178B4FF820}" type="presParOf" srcId="{D67A9933-D62A-954F-86E6-8D379AF4EB99}" destId="{11F13104-F9DC-C64F-B0CD-C5268014F212}" srcOrd="3" destOrd="0" presId="urn:microsoft.com/office/officeart/2005/8/layout/vList2"/>
    <dgm:cxn modelId="{FE283983-4517-5347-94BD-B9C1E2352E9F}" type="presParOf" srcId="{D67A9933-D62A-954F-86E6-8D379AF4EB99}" destId="{F2AECF6F-4283-2D4C-B7D7-0AB72E1FFE2C}" srcOrd="4" destOrd="0" presId="urn:microsoft.com/office/officeart/2005/8/layout/vList2"/>
    <dgm:cxn modelId="{8029CAF9-DD5D-7A41-8BEF-68279186DF41}" type="presParOf" srcId="{D67A9933-D62A-954F-86E6-8D379AF4EB99}" destId="{C2842A28-2F9A-CE49-80E0-DE463F56663D}" srcOrd="5" destOrd="0" presId="urn:microsoft.com/office/officeart/2005/8/layout/vList2"/>
    <dgm:cxn modelId="{13A6D032-FA13-3045-A29F-7B4330D9E968}" type="presParOf" srcId="{D67A9933-D62A-954F-86E6-8D379AF4EB99}" destId="{93EA89A3-C63A-BD4E-9E30-B8A0782085FA}" srcOrd="6" destOrd="0" presId="urn:microsoft.com/office/officeart/2005/8/layout/vList2"/>
    <dgm:cxn modelId="{97714262-D7A5-6E4C-A74E-908F45F0E90D}" type="presParOf" srcId="{D67A9933-D62A-954F-86E6-8D379AF4EB99}" destId="{06FF1C2E-759D-9541-BCBB-0403541612BE}" srcOrd="7" destOrd="0" presId="urn:microsoft.com/office/officeart/2005/8/layout/vList2"/>
    <dgm:cxn modelId="{1432B6C1-E8A2-DC4F-8892-EE8C82573E8F}" type="presParOf" srcId="{D67A9933-D62A-954F-86E6-8D379AF4EB99}" destId="{1D6DF23A-7C24-5749-A75A-D89474FA2293}" srcOrd="8" destOrd="0" presId="urn:microsoft.com/office/officeart/2005/8/layout/vList2"/>
    <dgm:cxn modelId="{3D8C1F45-ED42-9E4D-88D1-14FCDC93E30B}" type="presParOf" srcId="{D67A9933-D62A-954F-86E6-8D379AF4EB99}" destId="{C7DB00D4-8FA0-1744-959F-CCDE27F4A4DB}" srcOrd="9" destOrd="0" presId="urn:microsoft.com/office/officeart/2005/8/layout/vList2"/>
    <dgm:cxn modelId="{68D1E07A-5C5D-F04E-9D13-EC8C53CCDC77}" type="presParOf" srcId="{D67A9933-D62A-954F-86E6-8D379AF4EB99}" destId="{E6295F08-A216-6444-9627-35BA0F7F3572}" srcOrd="10" destOrd="0" presId="urn:microsoft.com/office/officeart/2005/8/layout/vList2"/>
    <dgm:cxn modelId="{D5EB5B9F-E486-4F45-894A-A6581A103C9A}" type="presParOf" srcId="{D67A9933-D62A-954F-86E6-8D379AF4EB99}" destId="{5A407A3B-0E58-8442-9D10-FD7A0AD6AE59}" srcOrd="11" destOrd="0" presId="urn:microsoft.com/office/officeart/2005/8/layout/vList2"/>
    <dgm:cxn modelId="{AA9B0002-546D-174C-BA2F-AEBAAA205DB2}" type="presParOf" srcId="{D67A9933-D62A-954F-86E6-8D379AF4EB99}" destId="{68DE6618-6EBB-334D-BFFC-5F6AB072A9BB}"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C857F-B576-BD44-B984-AEA31A04AE32}">
      <dsp:nvSpPr>
        <dsp:cNvPr id="0" name=""/>
        <dsp:cNvSpPr/>
      </dsp:nvSpPr>
      <dsp:spPr>
        <a:xfrm>
          <a:off x="0" y="67741"/>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Measure differences in gene expression between conditions</a:t>
          </a:r>
        </a:p>
      </dsp:txBody>
      <dsp:txXfrm>
        <a:off x="18734" y="86475"/>
        <a:ext cx="9488409" cy="346292"/>
      </dsp:txXfrm>
    </dsp:sp>
    <dsp:sp modelId="{7350B691-960B-BA4F-854C-880B350AB816}">
      <dsp:nvSpPr>
        <dsp:cNvPr id="0" name=""/>
        <dsp:cNvSpPr/>
      </dsp:nvSpPr>
      <dsp:spPr>
        <a:xfrm>
          <a:off x="0" y="497581"/>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Better dynamic range and isoform/transcript information than microarrays</a:t>
          </a:r>
        </a:p>
      </dsp:txBody>
      <dsp:txXfrm>
        <a:off x="18734" y="516315"/>
        <a:ext cx="9488409" cy="346292"/>
      </dsp:txXfrm>
    </dsp:sp>
    <dsp:sp modelId="{F2AECF6F-4283-2D4C-B7D7-0AB72E1FFE2C}">
      <dsp:nvSpPr>
        <dsp:cNvPr id="0" name=""/>
        <dsp:cNvSpPr/>
      </dsp:nvSpPr>
      <dsp:spPr>
        <a:xfrm>
          <a:off x="0" y="927421"/>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Detect structural variation, fusions, or single nucleotide variants</a:t>
          </a:r>
        </a:p>
      </dsp:txBody>
      <dsp:txXfrm>
        <a:off x="18734" y="946155"/>
        <a:ext cx="9488409" cy="346292"/>
      </dsp:txXfrm>
    </dsp:sp>
    <dsp:sp modelId="{93EA89A3-C63A-BD4E-9E30-B8A0782085FA}">
      <dsp:nvSpPr>
        <dsp:cNvPr id="0" name=""/>
        <dsp:cNvSpPr/>
      </dsp:nvSpPr>
      <dsp:spPr>
        <a:xfrm>
          <a:off x="0" y="1357262"/>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Identify new transcripts/genes </a:t>
          </a:r>
        </a:p>
      </dsp:txBody>
      <dsp:txXfrm>
        <a:off x="18734" y="1375996"/>
        <a:ext cx="9488409" cy="346292"/>
      </dsp:txXfrm>
    </dsp:sp>
    <dsp:sp modelId="{1D6DF23A-7C24-5749-A75A-D89474FA2293}">
      <dsp:nvSpPr>
        <dsp:cNvPr id="0" name=""/>
        <dsp:cNvSpPr/>
      </dsp:nvSpPr>
      <dsp:spPr>
        <a:xfrm>
          <a:off x="0" y="1787102"/>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Measure ‘weird’ transcripts</a:t>
          </a:r>
        </a:p>
      </dsp:txBody>
      <dsp:txXfrm>
        <a:off x="18734" y="1805836"/>
        <a:ext cx="9488409" cy="346292"/>
      </dsp:txXfrm>
    </dsp:sp>
    <dsp:sp modelId="{E6295F08-A216-6444-9627-35BA0F7F3572}">
      <dsp:nvSpPr>
        <dsp:cNvPr id="0" name=""/>
        <dsp:cNvSpPr/>
      </dsp:nvSpPr>
      <dsp:spPr>
        <a:xfrm>
          <a:off x="0" y="2216942"/>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Applicable to single cells</a:t>
          </a:r>
        </a:p>
      </dsp:txBody>
      <dsp:txXfrm>
        <a:off x="18734" y="2235676"/>
        <a:ext cx="9488409" cy="346292"/>
      </dsp:txXfrm>
    </dsp:sp>
    <dsp:sp modelId="{68DE6618-6EBB-334D-BFFC-5F6AB072A9BB}">
      <dsp:nvSpPr>
        <dsp:cNvPr id="0" name=""/>
        <dsp:cNvSpPr/>
      </dsp:nvSpPr>
      <dsp:spPr>
        <a:xfrm>
          <a:off x="0" y="2646782"/>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Less technical bias than microarray</a:t>
          </a:r>
        </a:p>
      </dsp:txBody>
      <dsp:txXfrm>
        <a:off x="18734" y="2665516"/>
        <a:ext cx="9488409"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BF135-BF5A-7F4F-9DA4-5EF10F0344D4}" type="datetimeFigureOut">
              <a:rPr lang="en-US" smtClean="0"/>
              <a:t>4/21/23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0D1E6D-0697-8746-B104-B19DBE59A7DE}" type="slidenum">
              <a:rPr lang="en-US" smtClean="0"/>
              <a:t>‹#›</a:t>
            </a:fld>
            <a:endParaRPr lang="en-US"/>
          </a:p>
        </p:txBody>
      </p:sp>
    </p:spTree>
    <p:extLst>
      <p:ext uri="{BB962C8B-B14F-4D97-AF65-F5344CB8AC3E}">
        <p14:creationId xmlns:p14="http://schemas.microsoft.com/office/powerpoint/2010/main" val="1040314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prstGeom prst="rect">
            <a:avLst/>
          </a:prstGeom>
        </p:spPr>
        <p:txBody>
          <a:bodyPr/>
          <a:lstStyle/>
          <a:p>
            <a:endParaRPr/>
          </a:p>
        </p:txBody>
      </p:sp>
      <p:sp>
        <p:nvSpPr>
          <p:cNvPr id="166" name="Shape 166"/>
          <p:cNvSpPr>
            <a:spLocks noGrp="1"/>
          </p:cNvSpPr>
          <p:nvPr>
            <p:ph type="body" sz="quarter" idx="1"/>
          </p:nvPr>
        </p:nvSpPr>
        <p:spPr>
          <a:prstGeom prst="rect">
            <a:avLst/>
          </a:prstGeom>
        </p:spPr>
        <p:txBody>
          <a:bodyPr/>
          <a:lstStyle/>
          <a:p>
            <a:r>
              <a:t>Here are the goals and agenda for the next couple of classes. I’m guessing this will be 3-4 lectures, we’ll see how the pace goes. </a:t>
            </a:r>
          </a:p>
          <a:p>
            <a:endParaRPr/>
          </a:p>
          <a:p>
            <a:r>
              <a:t>Plan is to start today with a lecture about RNA-seq techniques, approaches, and the steps involved. The overall goal is to explain and then walk through the practical steps of analyzing RNAseq data using R.</a:t>
            </a:r>
          </a:p>
          <a:p>
            <a:endParaRPr/>
          </a:p>
          <a:p>
            <a:r>
              <a:t>we’ll go through how to explore and QC your data. There will be some material about how to QC your data and make sure everything looks right. This is where being a biologist and computational biologist is important since you’ll understand you're samples you’ll know what to look for (sample swaps, genes that should show up in your data, etc)</a:t>
            </a:r>
          </a:p>
          <a:p>
            <a:endParaRPr/>
          </a:p>
          <a:p>
            <a:r>
              <a:t>The next class we’ll work through some examples for how to go from counts to differential genes. </a:t>
            </a:r>
          </a:p>
          <a:p>
            <a:endParaRPr/>
          </a:p>
          <a:p>
            <a:r>
              <a:t>Class 3 to talk about visualizing data and getting biological meaning from them. We’ll talk about how to make things like heatmaps and annotate functions and do enrichment profiling and stuff like that. </a:t>
            </a:r>
          </a:p>
          <a:p>
            <a:endParaRPr/>
          </a:p>
          <a:p>
            <a:r>
              <a:t>Class 4 will be going through the code for those methods. </a:t>
            </a:r>
          </a:p>
          <a:p>
            <a:r>
              <a:t>We may not take the full class each time, so please interrupt and slow me down if something isn’t clear. Class 1 and 3 will be more of a lecture, with class 2 and 4 being putting some of those methods into practice. We’ll have time for a fifth class if we need to cover more hands-on computational work, or I can be available to answer questions you have about getting your code running the way you want. </a:t>
            </a:r>
          </a:p>
          <a:p>
            <a:endParaRPr/>
          </a:p>
          <a:p>
            <a:r>
              <a:t>I’ll make all these slide avaiable on Sakai and where I’m showing you code snippets I’ll have full Rscripts up on Sakai as well. Definitely try to go through and understand the steps on your own.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t>You could do similarly iwth any matrix of count data you have. This is an example of how I’d do it for quantitation data from featureCounts. You can read that table in directly, but the first 6 columns describe some information about the annotations we used to quantify. I really only want the geneid here, so I keep that as an additional variable, and make the rest a matrix. I do a little bit int he middle to clean up the column names so that my column names and the Sample names in my design table match (AND ARE IN THE SAME ORDER)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t>So now that we have our data into a DESeq object we can do either of these two paths, and we need to do both. I’m going use the time we have left to show some visualization/quality control things about our data. </a:t>
            </a:r>
          </a:p>
          <a:p>
            <a:endParaRPr/>
          </a:p>
          <a:p>
            <a:r>
              <a:t>Next time we’ll do the differenetial expression side, work through that code and talk about what DESeq is actually doing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Choosing between these tests is a little confusing ( I generally have to look this up when I’m doing something more complicated thanusual). </a:t>
            </a:r>
          </a:p>
          <a:p>
            <a:r>
              <a:t>Wald test works well  when you are doing pairwise comparisons - so what chagnes change between drug and vehicle treatmentes. pvalues here are telling you whch fold changes are significantly different.</a:t>
            </a:r>
          </a:p>
          <a:p>
            <a:r>
              <a:t>LRT tests are appropriate for timecourse of if you want to analyze all levels of a factor at once. Say for example you have drug a drug b drug c and vehicle and you want to see which genes change - here the pvalue tells you that including your treatment condition in the model provides value to the model, it doesn’t relate to a specific lfc comparison.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prstGeom prst="rect">
            <a:avLst/>
          </a:prstGeom>
        </p:spPr>
        <p:txBody>
          <a:bodyPr/>
          <a:lstStyle/>
          <a:p>
            <a:endParaRPr/>
          </a:p>
        </p:txBody>
      </p:sp>
      <p:sp>
        <p:nvSpPr>
          <p:cNvPr id="513" name="Shape 513"/>
          <p:cNvSpPr>
            <a:spLocks noGrp="1"/>
          </p:cNvSpPr>
          <p:nvPr>
            <p:ph type="body" sz="quarter" idx="1"/>
          </p:nvPr>
        </p:nvSpPr>
        <p:spPr>
          <a:prstGeom prst="rect">
            <a:avLst/>
          </a:prstGeom>
        </p:spPr>
        <p:txBody>
          <a:bodyPr/>
          <a:lstStyle/>
          <a:p>
            <a:r>
              <a:t>A really deep understanding of the model here I don’t think is necessary, but its good to have a little understanding of why we use this model and approach for RNA seq. This formula essentially is saying we are modeling the count data (K) for the ith gene in the jth sample from a binomial distribution. This binomial distribution has two parameters, the mean and the dispersion. We use negative binomal instead of say, the normal distribution becaues as what we are measuring is count data, it can’t be normally distributed,we cant have -3 reads for example. Count data can be measured with a Poisson distributiojn,b ut this assumes that variance does not change with the mean. As we talkea bout last time, genes with low counts have high dispersion so we see dependece on expression level.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prstGeom prst="rect">
            <a:avLst/>
          </a:prstGeom>
        </p:spPr>
        <p:txBody>
          <a:bodyPr/>
          <a:lstStyle/>
          <a:p>
            <a:endParaRPr/>
          </a:p>
        </p:txBody>
      </p:sp>
      <p:sp>
        <p:nvSpPr>
          <p:cNvPr id="513" name="Shape 513"/>
          <p:cNvSpPr>
            <a:spLocks noGrp="1"/>
          </p:cNvSpPr>
          <p:nvPr>
            <p:ph type="body" sz="quarter" idx="1"/>
          </p:nvPr>
        </p:nvSpPr>
        <p:spPr>
          <a:prstGeom prst="rect">
            <a:avLst/>
          </a:prstGeom>
        </p:spPr>
        <p:txBody>
          <a:bodyPr/>
          <a:lstStyle/>
          <a:p>
            <a:r>
              <a:t>A really deep understanding of the model here I don’t think is necessary, but its good to have a little understanding of why we use this model and approach for RNA seq. This formula essentially is saying we are modeling the count data (K) for the ith gene in the jth sample from a binomial distribution. This binomial distribution has two parameters, the mean and the dispersion. We use negative binomal instead of say, the normal distribution becaues as what we are measuring is count data, it can’t be normally distributed,we cant have -3 reads for example. Count data can be measured with a Poisson distributiojn,b ut this assumes that variance does not change with the mean. As we talkea bout last time, genes with low counts have high dispersion so we see dependece on expression level. </a:t>
            </a:r>
          </a:p>
        </p:txBody>
      </p:sp>
    </p:spTree>
    <p:extLst>
      <p:ext uri="{BB962C8B-B14F-4D97-AF65-F5344CB8AC3E}">
        <p14:creationId xmlns:p14="http://schemas.microsoft.com/office/powerpoint/2010/main" val="797970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prstGeom prst="rect">
            <a:avLst/>
          </a:prstGeom>
        </p:spPr>
        <p:txBody>
          <a:bodyPr/>
          <a:lstStyle/>
          <a:p>
            <a:endParaRPr/>
          </a:p>
        </p:txBody>
      </p:sp>
      <p:sp>
        <p:nvSpPr>
          <p:cNvPr id="513" name="Shape 513"/>
          <p:cNvSpPr>
            <a:spLocks noGrp="1"/>
          </p:cNvSpPr>
          <p:nvPr>
            <p:ph type="body" sz="quarter" idx="1"/>
          </p:nvPr>
        </p:nvSpPr>
        <p:spPr>
          <a:prstGeom prst="rect">
            <a:avLst/>
          </a:prstGeom>
        </p:spPr>
        <p:txBody>
          <a:bodyPr/>
          <a:lstStyle/>
          <a:p>
            <a:r>
              <a:t>A really deep understanding of the model here I don’t think is necessary, but its good to have a little understanding of why we use this model and approach for RNA seq. This formula essentially is saying we are modeling the count data (K) for the ith gene in the jth sample from a binomial distribution. This binomial distribution has two parameters, the mean and the dispersion. We use negative binomal instead of say, the normal distribution becaues as what we are measuring is count data, it can’t be normally distributed,we cant have -3 reads for example. Count data can be measured with a Poisson distributiojn,b ut this assumes that variance does not change with the mean. As we talkea bout last time, genes with low counts have high dispersion so we see dependece on expression level. </a:t>
            </a:r>
          </a:p>
        </p:txBody>
      </p:sp>
    </p:spTree>
    <p:extLst>
      <p:ext uri="{BB962C8B-B14F-4D97-AF65-F5344CB8AC3E}">
        <p14:creationId xmlns:p14="http://schemas.microsoft.com/office/powerpoint/2010/main" val="1318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Shape 529"/>
          <p:cNvSpPr>
            <a:spLocks noGrp="1" noRot="1" noChangeAspect="1"/>
          </p:cNvSpPr>
          <p:nvPr>
            <p:ph type="sldImg"/>
          </p:nvPr>
        </p:nvSpPr>
        <p:spPr>
          <a:prstGeom prst="rect">
            <a:avLst/>
          </a:prstGeom>
        </p:spPr>
        <p:txBody>
          <a:bodyPr/>
          <a:lstStyle/>
          <a:p>
            <a:endParaRPr/>
          </a:p>
        </p:txBody>
      </p:sp>
      <p:sp>
        <p:nvSpPr>
          <p:cNvPr id="530" name="Shape 530"/>
          <p:cNvSpPr>
            <a:spLocks noGrp="1"/>
          </p:cNvSpPr>
          <p:nvPr>
            <p:ph type="body" sz="quarter" idx="1"/>
          </p:nvPr>
        </p:nvSpPr>
        <p:spPr>
          <a:prstGeom prst="rect">
            <a:avLst/>
          </a:prstGeom>
        </p:spPr>
        <p:txBody>
          <a:bodyPr/>
          <a:lstStyle/>
          <a:p>
            <a:r>
              <a:t>A really deep understanding of the model here I don’t think is necessary, but its good to have a little understanding of why we use this model and approach for RNA seq. This formula essentially is saying we are modeling the count data (K) for the ith gene in the jth sample from a binomial distribution. This binomial distribution has two parameters, the mean and the dispersion. We use negative binomal instead of say, the normal distribution becaues as what we are measuring is count data, it can’t be normally distributed,we cant have -3 reads for example. Count data can be measured with a Poisson distributiojn,b ut this assumes that variance does not change with the mean. As we talkea bout last time, genes with low counts have high dispersion so we see dependece on expression level.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Shape 536"/>
          <p:cNvSpPr>
            <a:spLocks noGrp="1" noRot="1" noChangeAspect="1"/>
          </p:cNvSpPr>
          <p:nvPr>
            <p:ph type="sldImg"/>
          </p:nvPr>
        </p:nvSpPr>
        <p:spPr>
          <a:prstGeom prst="rect">
            <a:avLst/>
          </a:prstGeom>
        </p:spPr>
        <p:txBody>
          <a:bodyPr/>
          <a:lstStyle/>
          <a:p>
            <a:endParaRPr/>
          </a:p>
        </p:txBody>
      </p:sp>
      <p:sp>
        <p:nvSpPr>
          <p:cNvPr id="537" name="Shape 537"/>
          <p:cNvSpPr>
            <a:spLocks noGrp="1"/>
          </p:cNvSpPr>
          <p:nvPr>
            <p:ph type="body" sz="quarter" idx="1"/>
          </p:nvPr>
        </p:nvSpPr>
        <p:spPr>
          <a:prstGeom prst="rect">
            <a:avLst/>
          </a:prstGeom>
        </p:spPr>
        <p:txBody>
          <a:bodyPr/>
          <a:lstStyle/>
          <a:p>
            <a:r>
              <a:t>Wald does this by taking LFC and dividing by SE to get a z-statistic which is compared to the normal distribution to get a p-value ( the liklihood of observing this or a more extreme statistic if the null were tru)</a:t>
            </a:r>
          </a:p>
          <a:p>
            <a:endParaRPr/>
          </a:p>
          <a:p>
            <a:r>
              <a:t>LRT tells you if there is any difference between the condition of interst, the LFC values are not informative though. You can extract individual comparisons using Wald tests -we will go into more depth about different formula and extracting meaning from these tests next time.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prstGeom prst="rect">
            <a:avLst/>
          </a:prstGeom>
        </p:spPr>
        <p:txBody>
          <a:bodyPr/>
          <a:lstStyle/>
          <a:p>
            <a:endParaRPr/>
          </a:p>
        </p:txBody>
      </p:sp>
      <p:sp>
        <p:nvSpPr>
          <p:cNvPr id="171" name="Shape 171"/>
          <p:cNvSpPr>
            <a:spLocks noGrp="1"/>
          </p:cNvSpPr>
          <p:nvPr>
            <p:ph type="body" sz="quarter" idx="1"/>
          </p:nvPr>
        </p:nvSpPr>
        <p:spPr>
          <a:prstGeom prst="rect">
            <a:avLst/>
          </a:prstGeom>
        </p:spPr>
        <p:txBody>
          <a:bodyPr/>
          <a:lstStyle/>
          <a:p>
            <a:r>
              <a:t>RNA-seq has largely replaced microarrays, with a few exceptions like some copy number analysis and maybe some really common gene panels or something people like. But I’ve only ever run like 1 or 2 microarrays (as a rotation student) . It can still be useful to learn how to analyze that data since so much is in GEO (gene expression omnibus). Analyzing other peoples data, a so-called data parasite, is one of my favorite things to do since at least reagent-wise its free</a:t>
            </a:r>
          </a:p>
          <a:p>
            <a:endParaRPr/>
          </a:p>
          <a:p>
            <a:r>
              <a:t>The big thing you want to do is “Measure differences in gene expression” and this can be expanded to look not just at a a gene as one thing, but isoforms or alternative starts or polyA sites</a:t>
            </a:r>
          </a:p>
          <a:p>
            <a:r>
              <a:t>A lot of folks, especially in cancer are looking for “fusions, structural variants, or single nucleotide variation” that might indicate a mutation of some sort. </a:t>
            </a:r>
          </a:p>
          <a:p>
            <a:r>
              <a:t>Possible to identify new genes - with RNA-seq you don’t necessarily need a transcriptome before you start, so this can work on non-model organisms or poorly annotated genomes. This will require more reads and thought in how you analyze the data. </a:t>
            </a:r>
          </a:p>
          <a:p>
            <a:endParaRPr/>
          </a:p>
          <a:p>
            <a:r>
              <a:t>You “can analyze weird transcripts” - some transcripts are poorly represented on commercial microarrays like lncRNAs or various small RNAs or transposable elements. You can map really any transcribed region of the genome. You can also assay RNAs associated with the ribosome or different subcellular locations (cytoplasmic vs nuclear RNA) or enhancers. This may all reveal important biology</a:t>
            </a:r>
          </a:p>
          <a:p>
            <a:endParaRPr/>
          </a:p>
          <a:p>
            <a:r>
              <a:t>More recently, single cell RNAseq, has started to become really common. My personal view is analysis has a long way to go here. I read there are more papers with new analysis methods than there are RNAseq data sets and people handle variation/replicates poorly right now. BUt its pretty clear more and more single cell data are going to be coming during the time you’re all here (at least in UNC, but maybe in this module)</a:t>
            </a:r>
          </a:p>
          <a:p>
            <a:endParaRPr/>
          </a:p>
          <a:p>
            <a:r>
              <a:t>There are fewer technical artifacts in RNA-seq</a:t>
            </a:r>
          </a:p>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prstGeom prst="rect">
            <a:avLst/>
          </a:prstGeom>
        </p:spPr>
        <p:txBody>
          <a:bodyPr/>
          <a:lstStyle/>
          <a:p>
            <a:endParaRPr/>
          </a:p>
        </p:txBody>
      </p:sp>
      <p:sp>
        <p:nvSpPr>
          <p:cNvPr id="171" name="Shape 171"/>
          <p:cNvSpPr>
            <a:spLocks noGrp="1"/>
          </p:cNvSpPr>
          <p:nvPr>
            <p:ph type="body" sz="quarter" idx="1"/>
          </p:nvPr>
        </p:nvSpPr>
        <p:spPr>
          <a:prstGeom prst="rect">
            <a:avLst/>
          </a:prstGeom>
        </p:spPr>
        <p:txBody>
          <a:bodyPr/>
          <a:lstStyle/>
          <a:p>
            <a:r>
              <a:t>RNA-seq has largely replaced microarrays, with a few exceptions like some copy number analysis and maybe some really common gene panels or something people like. But I’ve only ever run like 1 or 2 microarrays (as a rotation student) . It can still be useful to learn how to analyze that data since so much is in GEO (gene expression omnibus). Analyzing other peoples data, a so-called data parasite, is one of my favorite things to do since at least reagent-wise its free</a:t>
            </a:r>
          </a:p>
          <a:p>
            <a:endParaRPr/>
          </a:p>
          <a:p>
            <a:r>
              <a:t>The big thing you want to do is “Measure differences in gene expression” and this can be expanded to look not just at a a gene as one thing, but isoforms or alternative starts or polyA sites</a:t>
            </a:r>
          </a:p>
          <a:p>
            <a:r>
              <a:t>A lot of folks, especially in cancer are looking for “fusions, structural variants, or single nucleotide variation” that might indicate a mutation of some sort. </a:t>
            </a:r>
          </a:p>
          <a:p>
            <a:r>
              <a:t>Possible to identify new genes - with RNA-seq you don’t necessarily need a transcriptome before you start, so this can work on non-model organisms or poorly annotated genomes. This will require more reads and thought in how you analyze the data. </a:t>
            </a:r>
          </a:p>
          <a:p>
            <a:endParaRPr/>
          </a:p>
          <a:p>
            <a:r>
              <a:t>You “can analyze weird transcripts” - some transcripts are poorly represented on commercial microarrays like lncRNAs or various small RNAs or transposable elements. You can map really any transcribed region of the genome. You can also assay RNAs associated with the ribosome or different subcellular locations (cytoplasmic vs nuclear RNA) or enhancers. This may all reveal important biology</a:t>
            </a:r>
          </a:p>
          <a:p>
            <a:endParaRPr/>
          </a:p>
          <a:p>
            <a:r>
              <a:t>More recently, single cell RNAseq, has started to become really common. My personal view is analysis has a long way to go here. I read there are more papers with new analysis methods than there are RNAseq data sets and people handle variation/replicates poorly right now. BUt its pretty clear more and more single cell data are going to be coming during the time you’re all here (at least in UNC, but maybe in this module)</a:t>
            </a:r>
          </a:p>
          <a:p>
            <a:endParaRPr/>
          </a:p>
          <a:p>
            <a:r>
              <a:t>There are fewer technical artifacts in RNA-seq</a:t>
            </a:r>
          </a:p>
          <a:p>
            <a:endParaRPr/>
          </a:p>
        </p:txBody>
      </p:sp>
    </p:spTree>
    <p:extLst>
      <p:ext uri="{BB962C8B-B14F-4D97-AF65-F5344CB8AC3E}">
        <p14:creationId xmlns:p14="http://schemas.microsoft.com/office/powerpoint/2010/main" val="168096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r>
              <a:t>One major advantage vs arrays is lower technical variance . This is array data processed on 3 different versions of the array chips on the let or two different manufactureres and you can see by principle components huge differences driven just by the array itself.</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p>
            <a:r>
              <a:t>On the right are some data I borrowed from Joel Parker’s slide on technical variation where they did RNA-seq using several different sequencing sites and this scatter plot of the principle componenets shows neraly complete overlap of the clusters - so the technical effects due to the actual machines used is pretty low. </a:t>
            </a:r>
          </a:p>
          <a:p>
            <a:endParaRPr/>
          </a:p>
          <a:p>
            <a:r>
              <a:t>There are still pretty serious technical or batch effects that can cause challenges, but for RNA-seq this seems to be more driven by the library prep steps rather than the sequencing step.s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r>
              <a:t>Ignoring them was the first approach but leads to a potentially seroius error (</a:t>
            </a:r>
          </a:p>
          <a:p>
            <a:br/>
            <a:r>
              <a:t>This over-estimates the abundance of reads that are from highly unique genes - so transcript 3 here w</a:t>
            </a:r>
          </a:p>
          <a:p>
            <a:r>
              <a:t>It understimates genes with some amount of repetitiveness. </a:t>
            </a:r>
          </a:p>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This is the approach that more or less has stuck and people have iterated on. </a:t>
            </a:r>
          </a:p>
          <a:p>
            <a:r>
              <a:t>Cufflinks started by trying to figure out which transcript a multimapped read was more likely to come from by first alining unique reads and then doing a single pass step where reads were assigned based on a these prior abundancces</a:t>
            </a:r>
          </a:p>
          <a:p>
            <a:endParaRPr/>
          </a:p>
          <a:p>
            <a:r>
              <a:t>RSEM took this idea further by using expectation maximization steps where multiple rounds of fractional assignment were used to update the abundance estimates until you reached a convergence point. This can be pretty computationally intensive (slow and high memory usage)</a:t>
            </a:r>
          </a:p>
          <a:p>
            <a:endParaRPr/>
          </a:p>
          <a:p>
            <a:r>
              <a:t>Salmon/Kallisto use a streaming approach where they look at each read one at a time and assign it based no the reads already counted. THis requires that reads be randomly streamed in and not sorted somehow before. Both methods can also work without ever doing the alignment step where reads are shredded into kmers and the smaller kmers are used to exactly match transcripts which can be very fast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endParaRPr/>
          </a:p>
          <a:p>
            <a:r>
              <a:t>We use biomart to look up the annotatin mappings between ensembl’s transcript IDS and gene names (here external_gene_name) to give something I recognize when I look at the DE table. </a:t>
            </a:r>
          </a:p>
          <a:p>
            <a:endParaRPr/>
          </a:p>
          <a:p>
            <a:r>
              <a:t>Then we do the improt using tximport. It reads from the path we specificed, we tell it salmon did the quantification, and use tx2gene to map transcripts to genes. IgnoreTx version drops the little suffix number in the ensembl transcript id. </a:t>
            </a:r>
          </a:p>
          <a:p>
            <a:r>
              <a:t>This gives us a list that contains a table of counts. One very important parameter is countsFromAbundance, which I Have as false. This allows scaling the counts by the transcript lengths which may change betwen conditions. If you make this True you can use the count table in txi directly - either way is fine, but I’d encourage you to be explicit in how you’ve coded this</a:t>
            </a:r>
          </a:p>
          <a:p>
            <a:endParaRPr/>
          </a:p>
          <a:p>
            <a:r>
              <a:t>Finally, We feed that whole thing into DESeq2 using the datasetfrommatrix call and specificy our groups using the designn = ~ Group) this is how you specificy the formula. We’ll come to more advanced formula designs in a bit, or maybe nexttime).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r>
              <a:t>Now we need to read those files in. I’m using a few packages from R for this, DEseq2 for its ability to make a nice summarizedExperiment object (I’ll come back to this in a few slides) , tximport is handy for reading in data from salmon and other quantification strategies. It can summarize to genes from transcripts (recall you may have more than one transcript fromt he same gene in your data set) I usually want to work at gene level and it is the simplest to do, but let your biological question the analyssi you want to do. You may care about transcript or isoform differences. Maybe you are interested in specific exon usage or that sort =of things. </a:t>
            </a:r>
          </a:p>
          <a:p>
            <a:endParaRPr/>
          </a:p>
          <a:p>
            <a:r>
              <a:t>We use biomart to look up the annotatin mappings between ensembl’s transcript IDS and gene names (here external_gene_name) to give something I recognize when I look at the DE table. </a:t>
            </a:r>
          </a:p>
          <a:p>
            <a:endParaRPr/>
          </a:p>
          <a:p>
            <a:r>
              <a:t>Then we do the improt using tximport. It reads from the path we specificed, we tell it salmon did the quantification, and use tx2gene to map transcripts to genes. IgnoreTx version drops the little suffix number in the ensembl transcript id. </a:t>
            </a:r>
          </a:p>
          <a:p>
            <a:r>
              <a:t>This gives us a list that contains a table of counts. One very important parameter is countsFromAbundance, which I Have as false. This allows scaling the counts by the transcript lengths which may change betwen conditions. If you make this True you can use the count table in txi directly - either way is fine, but I’d encourage you to be explicit in how you’ve coded this</a:t>
            </a:r>
          </a:p>
          <a:p>
            <a:endParaRPr/>
          </a:p>
          <a:p>
            <a:r>
              <a:t>Finally, We feed that whole thing into DESeq2 using the datasetfrommatrix call and specificy our groups using the designn = ~ Group) this is how you specificy the formula. We’ll come to more advanced formula designs in a bit, or maybe nexttime).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CA3A-4050-842D-61C4-4F470D0C04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B293D0-5FBE-04B9-3125-CC45890AB4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F72B7F-4214-1BB2-852A-326A0D4FDE2D}"/>
              </a:ext>
            </a:extLst>
          </p:cNvPr>
          <p:cNvSpPr>
            <a:spLocks noGrp="1"/>
          </p:cNvSpPr>
          <p:nvPr>
            <p:ph type="dt" sz="half" idx="10"/>
          </p:nvPr>
        </p:nvSpPr>
        <p:spPr/>
        <p:txBody>
          <a:bodyPr/>
          <a:lstStyle/>
          <a:p>
            <a:fld id="{3D5B780F-3B2B-7B45-887B-DD5ABBDF77EC}" type="datetimeFigureOut">
              <a:rPr lang="en-US" smtClean="0"/>
              <a:t>4/21/23</a:t>
            </a:fld>
            <a:endParaRPr lang="en-US"/>
          </a:p>
        </p:txBody>
      </p:sp>
      <p:sp>
        <p:nvSpPr>
          <p:cNvPr id="5" name="Footer Placeholder 4">
            <a:extLst>
              <a:ext uri="{FF2B5EF4-FFF2-40B4-BE49-F238E27FC236}">
                <a16:creationId xmlns:a16="http://schemas.microsoft.com/office/drawing/2014/main" id="{733D32E0-D6F9-6C6A-A9CC-8AA1545883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3E0FC1-6BED-2632-0D92-B1344A0E32AD}"/>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278889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DE785-39D0-23C2-8829-EBADDB7F1A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F33672-DAFF-00B5-82C8-12D1AA8007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440044-9AB7-B19F-6607-F5BA4A1177E3}"/>
              </a:ext>
            </a:extLst>
          </p:cNvPr>
          <p:cNvSpPr>
            <a:spLocks noGrp="1"/>
          </p:cNvSpPr>
          <p:nvPr>
            <p:ph type="dt" sz="half" idx="10"/>
          </p:nvPr>
        </p:nvSpPr>
        <p:spPr/>
        <p:txBody>
          <a:bodyPr/>
          <a:lstStyle/>
          <a:p>
            <a:fld id="{3D5B780F-3B2B-7B45-887B-DD5ABBDF77EC}" type="datetimeFigureOut">
              <a:rPr lang="en-US" smtClean="0"/>
              <a:t>4/21/23</a:t>
            </a:fld>
            <a:endParaRPr lang="en-US"/>
          </a:p>
        </p:txBody>
      </p:sp>
      <p:sp>
        <p:nvSpPr>
          <p:cNvPr id="5" name="Footer Placeholder 4">
            <a:extLst>
              <a:ext uri="{FF2B5EF4-FFF2-40B4-BE49-F238E27FC236}">
                <a16:creationId xmlns:a16="http://schemas.microsoft.com/office/drawing/2014/main" id="{F5B11EF7-4B9A-FCA2-AC7B-DB302B94D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2B254-82EE-2B38-9ABB-EF9AE6CB4554}"/>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3559421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0353C1-D74C-6346-AA09-5CC7E95999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410E37-B25A-DFFE-4BDB-6956681BB4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D70B1-22E2-A177-77EA-9F27CD1B2C58}"/>
              </a:ext>
            </a:extLst>
          </p:cNvPr>
          <p:cNvSpPr>
            <a:spLocks noGrp="1"/>
          </p:cNvSpPr>
          <p:nvPr>
            <p:ph type="dt" sz="half" idx="10"/>
          </p:nvPr>
        </p:nvSpPr>
        <p:spPr/>
        <p:txBody>
          <a:bodyPr/>
          <a:lstStyle/>
          <a:p>
            <a:fld id="{3D5B780F-3B2B-7B45-887B-DD5ABBDF77EC}" type="datetimeFigureOut">
              <a:rPr lang="en-US" smtClean="0"/>
              <a:t>4/21/23</a:t>
            </a:fld>
            <a:endParaRPr lang="en-US"/>
          </a:p>
        </p:txBody>
      </p:sp>
      <p:sp>
        <p:nvSpPr>
          <p:cNvPr id="5" name="Footer Placeholder 4">
            <a:extLst>
              <a:ext uri="{FF2B5EF4-FFF2-40B4-BE49-F238E27FC236}">
                <a16:creationId xmlns:a16="http://schemas.microsoft.com/office/drawing/2014/main" id="{EA2274DD-9D8F-8E8F-52C5-EF2B7873F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E2C3D9-83A2-7650-3794-3F69A3112B05}"/>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2907198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80D68-C950-5B33-5C9F-E67C5F8D3A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3C8CC7-441B-210D-A4FB-C6F1DF47D6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3F67D2-DC44-893A-EC6C-AA1E8FB0E2B7}"/>
              </a:ext>
            </a:extLst>
          </p:cNvPr>
          <p:cNvSpPr>
            <a:spLocks noGrp="1"/>
          </p:cNvSpPr>
          <p:nvPr>
            <p:ph type="dt" sz="half" idx="10"/>
          </p:nvPr>
        </p:nvSpPr>
        <p:spPr/>
        <p:txBody>
          <a:bodyPr/>
          <a:lstStyle/>
          <a:p>
            <a:fld id="{3D5B780F-3B2B-7B45-887B-DD5ABBDF77EC}" type="datetimeFigureOut">
              <a:rPr lang="en-US" smtClean="0"/>
              <a:t>4/21/23</a:t>
            </a:fld>
            <a:endParaRPr lang="en-US"/>
          </a:p>
        </p:txBody>
      </p:sp>
      <p:sp>
        <p:nvSpPr>
          <p:cNvPr id="5" name="Footer Placeholder 4">
            <a:extLst>
              <a:ext uri="{FF2B5EF4-FFF2-40B4-BE49-F238E27FC236}">
                <a16:creationId xmlns:a16="http://schemas.microsoft.com/office/drawing/2014/main" id="{0B36E541-95FB-3A37-DED0-7CBD41A70B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F60EE6-255D-A3D8-9DD3-5123F3A20803}"/>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143635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791F9-6EF0-6875-27DC-A666BBAC65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B4553E-6E8B-6C1E-D4E7-6EB92F6B8F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987DC8-3689-57E1-644F-6F7592A58D98}"/>
              </a:ext>
            </a:extLst>
          </p:cNvPr>
          <p:cNvSpPr>
            <a:spLocks noGrp="1"/>
          </p:cNvSpPr>
          <p:nvPr>
            <p:ph type="dt" sz="half" idx="10"/>
          </p:nvPr>
        </p:nvSpPr>
        <p:spPr/>
        <p:txBody>
          <a:bodyPr/>
          <a:lstStyle/>
          <a:p>
            <a:fld id="{3D5B780F-3B2B-7B45-887B-DD5ABBDF77EC}" type="datetimeFigureOut">
              <a:rPr lang="en-US" smtClean="0"/>
              <a:t>4/21/23</a:t>
            </a:fld>
            <a:endParaRPr lang="en-US"/>
          </a:p>
        </p:txBody>
      </p:sp>
      <p:sp>
        <p:nvSpPr>
          <p:cNvPr id="5" name="Footer Placeholder 4">
            <a:extLst>
              <a:ext uri="{FF2B5EF4-FFF2-40B4-BE49-F238E27FC236}">
                <a16:creationId xmlns:a16="http://schemas.microsoft.com/office/drawing/2014/main" id="{4D08E2C7-4C08-09F1-5178-6BAF4F061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BD933D-8F6D-D9CC-AA63-4212A9A9DD0C}"/>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1253429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52A30-5CEA-434A-ADBE-77D51F2602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DF135E-7ED2-B734-B4CC-6B6A51E3D6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8463B8-1129-0635-A991-8C3146B6B0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0AC350-76A7-272F-5452-91989A424777}"/>
              </a:ext>
            </a:extLst>
          </p:cNvPr>
          <p:cNvSpPr>
            <a:spLocks noGrp="1"/>
          </p:cNvSpPr>
          <p:nvPr>
            <p:ph type="dt" sz="half" idx="10"/>
          </p:nvPr>
        </p:nvSpPr>
        <p:spPr/>
        <p:txBody>
          <a:bodyPr/>
          <a:lstStyle/>
          <a:p>
            <a:fld id="{3D5B780F-3B2B-7B45-887B-DD5ABBDF77EC}" type="datetimeFigureOut">
              <a:rPr lang="en-US" smtClean="0"/>
              <a:t>4/21/23</a:t>
            </a:fld>
            <a:endParaRPr lang="en-US"/>
          </a:p>
        </p:txBody>
      </p:sp>
      <p:sp>
        <p:nvSpPr>
          <p:cNvPr id="6" name="Footer Placeholder 5">
            <a:extLst>
              <a:ext uri="{FF2B5EF4-FFF2-40B4-BE49-F238E27FC236}">
                <a16:creationId xmlns:a16="http://schemas.microsoft.com/office/drawing/2014/main" id="{505B4FB0-0E4E-3BB6-648C-7B24A67B3C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F9B39A-E29E-598A-A2FD-053FBBF5BD91}"/>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1928936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3ED87-92B0-7A14-7620-B0BE80C180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AC9105-D5AD-8EEA-90C4-182D7E6D0C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263F82-DC5A-64AC-29CD-3B57A82B5D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201CA2-0B41-9EA3-02A7-8D20BF00B6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2AFF98-98BF-FEA5-447C-6B611CF8CA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240480-3A78-9EE9-06D7-1DA68A8DB8E1}"/>
              </a:ext>
            </a:extLst>
          </p:cNvPr>
          <p:cNvSpPr>
            <a:spLocks noGrp="1"/>
          </p:cNvSpPr>
          <p:nvPr>
            <p:ph type="dt" sz="half" idx="10"/>
          </p:nvPr>
        </p:nvSpPr>
        <p:spPr/>
        <p:txBody>
          <a:bodyPr/>
          <a:lstStyle/>
          <a:p>
            <a:fld id="{3D5B780F-3B2B-7B45-887B-DD5ABBDF77EC}" type="datetimeFigureOut">
              <a:rPr lang="en-US" smtClean="0"/>
              <a:t>4/21/23</a:t>
            </a:fld>
            <a:endParaRPr lang="en-US"/>
          </a:p>
        </p:txBody>
      </p:sp>
      <p:sp>
        <p:nvSpPr>
          <p:cNvPr id="8" name="Footer Placeholder 7">
            <a:extLst>
              <a:ext uri="{FF2B5EF4-FFF2-40B4-BE49-F238E27FC236}">
                <a16:creationId xmlns:a16="http://schemas.microsoft.com/office/drawing/2014/main" id="{6E8EE82A-B0EF-40CB-526A-89823B5FF2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ABCBE3-353F-C487-9165-EF2EE0B06D2F}"/>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2141665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AF0FD-CBD8-6CEC-ABB7-A81B4A6E45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C7AA45-4F1B-32DC-9A39-CE9E430D94C3}"/>
              </a:ext>
            </a:extLst>
          </p:cNvPr>
          <p:cNvSpPr>
            <a:spLocks noGrp="1"/>
          </p:cNvSpPr>
          <p:nvPr>
            <p:ph type="dt" sz="half" idx="10"/>
          </p:nvPr>
        </p:nvSpPr>
        <p:spPr/>
        <p:txBody>
          <a:bodyPr/>
          <a:lstStyle/>
          <a:p>
            <a:fld id="{3D5B780F-3B2B-7B45-887B-DD5ABBDF77EC}" type="datetimeFigureOut">
              <a:rPr lang="en-US" smtClean="0"/>
              <a:t>4/21/23</a:t>
            </a:fld>
            <a:endParaRPr lang="en-US"/>
          </a:p>
        </p:txBody>
      </p:sp>
      <p:sp>
        <p:nvSpPr>
          <p:cNvPr id="4" name="Footer Placeholder 3">
            <a:extLst>
              <a:ext uri="{FF2B5EF4-FFF2-40B4-BE49-F238E27FC236}">
                <a16:creationId xmlns:a16="http://schemas.microsoft.com/office/drawing/2014/main" id="{FA4647F7-39E8-0C6F-22E0-299BECA2C9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C5ABFE-7FAA-4A37-4491-918A60974D9A}"/>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249144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809508-E6CF-77C2-B276-E544E1271265}"/>
              </a:ext>
            </a:extLst>
          </p:cNvPr>
          <p:cNvSpPr>
            <a:spLocks noGrp="1"/>
          </p:cNvSpPr>
          <p:nvPr>
            <p:ph type="dt" sz="half" idx="10"/>
          </p:nvPr>
        </p:nvSpPr>
        <p:spPr/>
        <p:txBody>
          <a:bodyPr/>
          <a:lstStyle/>
          <a:p>
            <a:fld id="{3D5B780F-3B2B-7B45-887B-DD5ABBDF77EC}" type="datetimeFigureOut">
              <a:rPr lang="en-US" smtClean="0"/>
              <a:t>4/21/23</a:t>
            </a:fld>
            <a:endParaRPr lang="en-US"/>
          </a:p>
        </p:txBody>
      </p:sp>
      <p:sp>
        <p:nvSpPr>
          <p:cNvPr id="3" name="Footer Placeholder 2">
            <a:extLst>
              <a:ext uri="{FF2B5EF4-FFF2-40B4-BE49-F238E27FC236}">
                <a16:creationId xmlns:a16="http://schemas.microsoft.com/office/drawing/2014/main" id="{DFCD4D4A-BE40-5D52-1301-EC7F953043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60C5FD-2671-0D42-5AAA-30DF4D213372}"/>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1829218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AEFB-B627-F0C2-4D90-B7343DC4AF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DA2804-2FC1-93AC-2EEC-3B6DFD3C04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5C3870-676A-910D-7044-628CBBD01F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BC31BD-28C8-B536-0CD2-E7952A2A6071}"/>
              </a:ext>
            </a:extLst>
          </p:cNvPr>
          <p:cNvSpPr>
            <a:spLocks noGrp="1"/>
          </p:cNvSpPr>
          <p:nvPr>
            <p:ph type="dt" sz="half" idx="10"/>
          </p:nvPr>
        </p:nvSpPr>
        <p:spPr/>
        <p:txBody>
          <a:bodyPr/>
          <a:lstStyle/>
          <a:p>
            <a:fld id="{3D5B780F-3B2B-7B45-887B-DD5ABBDF77EC}" type="datetimeFigureOut">
              <a:rPr lang="en-US" smtClean="0"/>
              <a:t>4/21/23</a:t>
            </a:fld>
            <a:endParaRPr lang="en-US"/>
          </a:p>
        </p:txBody>
      </p:sp>
      <p:sp>
        <p:nvSpPr>
          <p:cNvPr id="6" name="Footer Placeholder 5">
            <a:extLst>
              <a:ext uri="{FF2B5EF4-FFF2-40B4-BE49-F238E27FC236}">
                <a16:creationId xmlns:a16="http://schemas.microsoft.com/office/drawing/2014/main" id="{0825E793-68E1-4FDC-6894-B41457121D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9E5772-615C-2168-2886-877A4DF7F01E}"/>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2019598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5F63-4F8B-9866-2F15-5294A10079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CBAAF2-20C4-DFEA-356D-5C913BF2B5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E8CDA4-3BE6-A244-077F-92BCD1CD7A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9A1BC1-1CFE-B661-640D-4CEC939643EB}"/>
              </a:ext>
            </a:extLst>
          </p:cNvPr>
          <p:cNvSpPr>
            <a:spLocks noGrp="1"/>
          </p:cNvSpPr>
          <p:nvPr>
            <p:ph type="dt" sz="half" idx="10"/>
          </p:nvPr>
        </p:nvSpPr>
        <p:spPr/>
        <p:txBody>
          <a:bodyPr/>
          <a:lstStyle/>
          <a:p>
            <a:fld id="{3D5B780F-3B2B-7B45-887B-DD5ABBDF77EC}" type="datetimeFigureOut">
              <a:rPr lang="en-US" smtClean="0"/>
              <a:t>4/21/23</a:t>
            </a:fld>
            <a:endParaRPr lang="en-US"/>
          </a:p>
        </p:txBody>
      </p:sp>
      <p:sp>
        <p:nvSpPr>
          <p:cNvPr id="6" name="Footer Placeholder 5">
            <a:extLst>
              <a:ext uri="{FF2B5EF4-FFF2-40B4-BE49-F238E27FC236}">
                <a16:creationId xmlns:a16="http://schemas.microsoft.com/office/drawing/2014/main" id="{B429D05D-913A-CF33-DA55-B6E1752495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388BA3-F470-262C-451B-8C9BB64615A7}"/>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1977867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4EBBBE-5F1D-E313-A8EA-3C01224D88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6024DA-EDAE-854B-A359-CE50D6A8E3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39C43B-2BBE-F771-962F-9E1CD9E907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B780F-3B2B-7B45-887B-DD5ABBDF77EC}" type="datetimeFigureOut">
              <a:rPr lang="en-US" smtClean="0"/>
              <a:t>4/21/23</a:t>
            </a:fld>
            <a:endParaRPr lang="en-US"/>
          </a:p>
        </p:txBody>
      </p:sp>
      <p:sp>
        <p:nvSpPr>
          <p:cNvPr id="5" name="Footer Placeholder 4">
            <a:extLst>
              <a:ext uri="{FF2B5EF4-FFF2-40B4-BE49-F238E27FC236}">
                <a16:creationId xmlns:a16="http://schemas.microsoft.com/office/drawing/2014/main" id="{586FDC1E-D1CF-D22D-6EF4-5B052E5360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377058-A0B2-43E4-41EC-CC2DE58F1A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A10543-9138-6B42-9D20-FEC1BB4A5CE4}" type="slidenum">
              <a:rPr lang="en-US" smtClean="0"/>
              <a:t>‹#›</a:t>
            </a:fld>
            <a:endParaRPr lang="en-US"/>
          </a:p>
        </p:txBody>
      </p:sp>
    </p:spTree>
    <p:extLst>
      <p:ext uri="{BB962C8B-B14F-4D97-AF65-F5344CB8AC3E}">
        <p14:creationId xmlns:p14="http://schemas.microsoft.com/office/powerpoint/2010/main" val="4043414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7" name="Rectangle 166">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 name="Picture 162" descr="Pipette adding DNA sample to a petri dish">
            <a:extLst>
              <a:ext uri="{FF2B5EF4-FFF2-40B4-BE49-F238E27FC236}">
                <a16:creationId xmlns:a16="http://schemas.microsoft.com/office/drawing/2014/main" id="{05578A44-1347-61F9-E700-40722339AEDA}"/>
              </a:ext>
            </a:extLst>
          </p:cNvPr>
          <p:cNvPicPr>
            <a:picLocks noChangeAspect="1"/>
          </p:cNvPicPr>
          <p:nvPr/>
        </p:nvPicPr>
        <p:blipFill rotWithShape="1">
          <a:blip r:embed="rId2"/>
          <a:srcRect l="5200"/>
          <a:stretch/>
        </p:blipFill>
        <p:spPr>
          <a:xfrm>
            <a:off x="20" y="10"/>
            <a:ext cx="8668492" cy="6857990"/>
          </a:xfrm>
          <a:prstGeom prst="rect">
            <a:avLst/>
          </a:prstGeom>
        </p:spPr>
      </p:pic>
      <p:sp>
        <p:nvSpPr>
          <p:cNvPr id="169" name="Rectangle 168">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RNAseq analysis in R"/>
          <p:cNvSpPr txBox="1"/>
          <p:nvPr/>
        </p:nvSpPr>
        <p:spPr>
          <a:xfrm>
            <a:off x="7848600" y="1122363"/>
            <a:ext cx="4023360" cy="320413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b">
            <a:normAutofit/>
          </a:bodyPr>
          <a:lstStyle>
            <a:lvl1pPr>
              <a:defRPr sz="6000"/>
            </a:lvl1pPr>
          </a:lstStyle>
          <a:p>
            <a:pPr>
              <a:lnSpc>
                <a:spcPct val="90000"/>
              </a:lnSpc>
              <a:spcBef>
                <a:spcPct val="0"/>
              </a:spcBef>
              <a:spcAft>
                <a:spcPts val="600"/>
              </a:spcAft>
            </a:pPr>
            <a:r>
              <a:rPr lang="en-US" sz="4800">
                <a:latin typeface="+mj-lt"/>
                <a:ea typeface="+mj-ea"/>
                <a:cs typeface="+mj-cs"/>
              </a:rPr>
              <a:t>RNAseq analysis in R</a:t>
            </a:r>
          </a:p>
        </p:txBody>
      </p:sp>
      <p:sp>
        <p:nvSpPr>
          <p:cNvPr id="171" name="Rectangle 17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3" name="Rectangle 17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ad Depth / Sensitivity"/>
          <p:cNvSpPr txBox="1"/>
          <p:nvPr/>
        </p:nvSpPr>
        <p:spPr>
          <a:xfrm>
            <a:off x="4226253" y="349631"/>
            <a:ext cx="3140988"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Read Depth / Sensitivity</a:t>
            </a:r>
          </a:p>
        </p:txBody>
      </p:sp>
      <p:pic>
        <p:nvPicPr>
          <p:cNvPr id="206" name="Image" descr="Image"/>
          <p:cNvPicPr>
            <a:picLocks noChangeAspect="1"/>
          </p:cNvPicPr>
          <p:nvPr/>
        </p:nvPicPr>
        <p:blipFill>
          <a:blip r:embed="rId2"/>
          <a:stretch>
            <a:fillRect/>
          </a:stretch>
        </p:blipFill>
        <p:spPr>
          <a:xfrm>
            <a:off x="1384683" y="1003780"/>
            <a:ext cx="7025371" cy="4850440"/>
          </a:xfrm>
          <a:prstGeom prst="rect">
            <a:avLst/>
          </a:prstGeom>
          <a:ln w="12700">
            <a:miter lim="400000"/>
          </a:ln>
        </p:spPr>
      </p:pic>
      <p:sp>
        <p:nvSpPr>
          <p:cNvPr id="207" name="Joel Parker"/>
          <p:cNvSpPr txBox="1"/>
          <p:nvPr/>
        </p:nvSpPr>
        <p:spPr>
          <a:xfrm>
            <a:off x="10889999" y="6424706"/>
            <a:ext cx="56425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Joel Parker</a:t>
            </a:r>
          </a:p>
        </p:txBody>
      </p:sp>
      <p:sp>
        <p:nvSpPr>
          <p:cNvPr id="208" name="For DE of mRNA 20-30 million, deeper if you are looking for rare transcripts/events…"/>
          <p:cNvSpPr txBox="1"/>
          <p:nvPr/>
        </p:nvSpPr>
        <p:spPr>
          <a:xfrm>
            <a:off x="7434004" y="1495186"/>
            <a:ext cx="3599371"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marL="190500" indent="-190500">
              <a:buSzPct val="123000"/>
              <a:buChar char="•"/>
              <a:defRPr sz="3000" b="1"/>
            </a:pPr>
            <a:r>
              <a:rPr sz="1500"/>
              <a:t>For DE of mRNA 20-30 million, deeper if you are looking for rare transcripts/events</a:t>
            </a:r>
          </a:p>
          <a:p>
            <a:pPr marL="190500" indent="-190500">
              <a:buSzPct val="123000"/>
              <a:buChar char="•"/>
              <a:defRPr sz="3000" b="1"/>
            </a:pPr>
            <a:r>
              <a:rPr sz="1500"/>
              <a:t>Library type affects needed depth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More Depth or More Replicates"/>
          <p:cNvSpPr txBox="1"/>
          <p:nvPr/>
        </p:nvSpPr>
        <p:spPr>
          <a:xfrm>
            <a:off x="3328968" y="176754"/>
            <a:ext cx="4076180"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More Depth or More Replicates</a:t>
            </a:r>
          </a:p>
        </p:txBody>
      </p:sp>
      <p:sp>
        <p:nvSpPr>
          <p:cNvPr id="211" name="Liu et. al. (2014) Bioinformatics"/>
          <p:cNvSpPr txBox="1"/>
          <p:nvPr/>
        </p:nvSpPr>
        <p:spPr>
          <a:xfrm>
            <a:off x="9644933" y="6181869"/>
            <a:ext cx="150842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Liu et. al. (2014) Bioinformatics</a:t>
            </a:r>
          </a:p>
        </p:txBody>
      </p:sp>
      <p:pic>
        <p:nvPicPr>
          <p:cNvPr id="212" name="Image" descr="Image"/>
          <p:cNvPicPr>
            <a:picLocks noChangeAspect="1"/>
          </p:cNvPicPr>
          <p:nvPr/>
        </p:nvPicPr>
        <p:blipFill>
          <a:blip r:embed="rId2"/>
          <a:stretch>
            <a:fillRect/>
          </a:stretch>
        </p:blipFill>
        <p:spPr>
          <a:xfrm>
            <a:off x="1018200" y="627378"/>
            <a:ext cx="6943080" cy="5411906"/>
          </a:xfrm>
          <a:prstGeom prst="rect">
            <a:avLst/>
          </a:prstGeom>
          <a:ln w="12700">
            <a:miter lim="400000"/>
          </a:ln>
        </p:spPr>
      </p:pic>
      <p:sp>
        <p:nvSpPr>
          <p:cNvPr id="213" name="More replicates"/>
          <p:cNvSpPr txBox="1"/>
          <p:nvPr/>
        </p:nvSpPr>
        <p:spPr>
          <a:xfrm>
            <a:off x="5521223" y="3334102"/>
            <a:ext cx="81753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More replicates </a:t>
            </a:r>
          </a:p>
        </p:txBody>
      </p:sp>
      <p:sp>
        <p:nvSpPr>
          <p:cNvPr id="214" name="Replicates &gt;&gt;&gt;&gt;&gt; Depth"/>
          <p:cNvSpPr txBox="1"/>
          <p:nvPr/>
        </p:nvSpPr>
        <p:spPr>
          <a:xfrm>
            <a:off x="8573218" y="3169184"/>
            <a:ext cx="228972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Replicates &gt;&gt;&gt;&gt;&gt; Depth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How to handle multimapping"/>
          <p:cNvSpPr txBox="1"/>
          <p:nvPr/>
        </p:nvSpPr>
        <p:spPr>
          <a:xfrm>
            <a:off x="3747376" y="493638"/>
            <a:ext cx="3785908"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How to handle multimapping</a:t>
            </a:r>
          </a:p>
        </p:txBody>
      </p:sp>
      <p:pic>
        <p:nvPicPr>
          <p:cNvPr id="217" name="Image" descr="Image"/>
          <p:cNvPicPr>
            <a:picLocks noChangeAspect="1"/>
          </p:cNvPicPr>
          <p:nvPr/>
        </p:nvPicPr>
        <p:blipFill>
          <a:blip r:embed="rId2"/>
          <a:stretch>
            <a:fillRect/>
          </a:stretch>
        </p:blipFill>
        <p:spPr>
          <a:xfrm>
            <a:off x="1989995" y="1186173"/>
            <a:ext cx="7938898" cy="4485655"/>
          </a:xfrm>
          <a:prstGeom prst="rect">
            <a:avLst/>
          </a:prstGeom>
          <a:ln w="12700">
            <a:miter lim="400000"/>
          </a:ln>
        </p:spPr>
      </p:pic>
      <p:sp>
        <p:nvSpPr>
          <p:cNvPr id="218" name="Joel Parker"/>
          <p:cNvSpPr txBox="1"/>
          <p:nvPr/>
        </p:nvSpPr>
        <p:spPr>
          <a:xfrm>
            <a:off x="11045083" y="6413628"/>
            <a:ext cx="56425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Joel Parker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Image" descr="Image"/>
          <p:cNvPicPr>
            <a:picLocks noChangeAspect="1"/>
          </p:cNvPicPr>
          <p:nvPr/>
        </p:nvPicPr>
        <p:blipFill>
          <a:blip r:embed="rId3"/>
          <a:stretch>
            <a:fillRect/>
          </a:stretch>
        </p:blipFill>
        <p:spPr>
          <a:xfrm>
            <a:off x="1886773" y="1106443"/>
            <a:ext cx="7849883" cy="4889260"/>
          </a:xfrm>
          <a:prstGeom prst="rect">
            <a:avLst/>
          </a:prstGeom>
          <a:ln w="12700">
            <a:miter lim="400000"/>
          </a:ln>
        </p:spPr>
      </p:pic>
      <p:sp>
        <p:nvSpPr>
          <p:cNvPr id="221" name="Approach 1: Ignore them"/>
          <p:cNvSpPr txBox="1"/>
          <p:nvPr/>
        </p:nvSpPr>
        <p:spPr>
          <a:xfrm>
            <a:off x="4084141" y="416096"/>
            <a:ext cx="3227615"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Approach 1: Ignore them</a:t>
            </a:r>
          </a:p>
        </p:txBody>
      </p:sp>
      <p:sp>
        <p:nvSpPr>
          <p:cNvPr id="222" name="Joel Parker"/>
          <p:cNvSpPr txBox="1"/>
          <p:nvPr/>
        </p:nvSpPr>
        <p:spPr>
          <a:xfrm>
            <a:off x="11045083" y="6413628"/>
            <a:ext cx="56425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Joel Parker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Image" descr="Image"/>
          <p:cNvPicPr>
            <a:picLocks noChangeAspect="1"/>
          </p:cNvPicPr>
          <p:nvPr/>
        </p:nvPicPr>
        <p:blipFill>
          <a:blip r:embed="rId3"/>
          <a:stretch>
            <a:fillRect/>
          </a:stretch>
        </p:blipFill>
        <p:spPr>
          <a:xfrm>
            <a:off x="1592659" y="808835"/>
            <a:ext cx="8807288" cy="5616795"/>
          </a:xfrm>
          <a:prstGeom prst="rect">
            <a:avLst/>
          </a:prstGeom>
          <a:ln w="12700">
            <a:miter lim="400000"/>
          </a:ln>
        </p:spPr>
      </p:pic>
      <p:sp>
        <p:nvSpPr>
          <p:cNvPr id="227" name="Approach 2: Fractional Allocation"/>
          <p:cNvSpPr txBox="1"/>
          <p:nvPr/>
        </p:nvSpPr>
        <p:spPr>
          <a:xfrm>
            <a:off x="3652190" y="213737"/>
            <a:ext cx="4285660"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Approach 2: Fractional Allocation</a:t>
            </a:r>
          </a:p>
        </p:txBody>
      </p:sp>
      <p:sp>
        <p:nvSpPr>
          <p:cNvPr id="228" name="Joel Parker"/>
          <p:cNvSpPr txBox="1"/>
          <p:nvPr/>
        </p:nvSpPr>
        <p:spPr>
          <a:xfrm>
            <a:off x="11045083" y="6413628"/>
            <a:ext cx="56425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Joel Parker</a:t>
            </a:r>
          </a:p>
        </p:txBody>
      </p:sp>
      <p:sp>
        <p:nvSpPr>
          <p:cNvPr id="229" name="Assign based on previous abundances"/>
          <p:cNvSpPr txBox="1"/>
          <p:nvPr/>
        </p:nvSpPr>
        <p:spPr>
          <a:xfrm>
            <a:off x="2981380" y="4700979"/>
            <a:ext cx="406104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marL="457200" indent="-457200">
              <a:buSzPct val="123000"/>
              <a:buChar char="•"/>
              <a:defRPr sz="3600"/>
            </a:lvl1pPr>
          </a:lstStyle>
          <a:p>
            <a:r>
              <a:rPr sz="1800"/>
              <a:t>Assign based on previous abundances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Memory Usage"/>
          <p:cNvSpPr txBox="1"/>
          <p:nvPr/>
        </p:nvSpPr>
        <p:spPr>
          <a:xfrm>
            <a:off x="4699971" y="892425"/>
            <a:ext cx="1990545"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800" b="1"/>
            </a:lvl1pPr>
          </a:lstStyle>
          <a:p>
            <a:r>
              <a:rPr sz="2400"/>
              <a:t>Memory Usage</a:t>
            </a:r>
          </a:p>
        </p:txBody>
      </p:sp>
      <p:sp>
        <p:nvSpPr>
          <p:cNvPr id="234" name="Kallisto: 282 +/- 22.5, 399M…"/>
          <p:cNvSpPr txBox="1"/>
          <p:nvPr/>
        </p:nvSpPr>
        <p:spPr>
          <a:xfrm>
            <a:off x="4196404" y="1529595"/>
            <a:ext cx="5770811" cy="1713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152400" indent="-152400">
              <a:buSzPct val="40000"/>
              <a:buBlip>
                <a:blip r:embed="rId2"/>
              </a:buBlip>
              <a:defRPr sz="3600"/>
            </a:pPr>
            <a:r>
              <a:t>Kallisto: 282 +/- 22.5, 399M</a:t>
            </a:r>
          </a:p>
          <a:p>
            <a:pPr marL="152400" indent="-152400">
              <a:buSzPct val="40000"/>
              <a:buBlip>
                <a:blip r:embed="rId2"/>
              </a:buBlip>
              <a:defRPr sz="3600"/>
            </a:pPr>
            <a:r>
              <a:t>Salmon: 287.6 +/- 27.4, 339M</a:t>
            </a:r>
          </a:p>
          <a:p>
            <a:pPr marL="152400" indent="-152400">
              <a:buSzPct val="40000"/>
              <a:buBlip>
                <a:blip r:embed="rId2"/>
              </a:buBlip>
              <a:defRPr sz="3600"/>
            </a:pPr>
            <a:r>
              <a:t>RSEM: 8.7, 16GB</a:t>
            </a:r>
          </a:p>
        </p:txBody>
      </p:sp>
      <p:sp>
        <p:nvSpPr>
          <p:cNvPr id="235" name="Runtime"/>
          <p:cNvSpPr txBox="1"/>
          <p:nvPr/>
        </p:nvSpPr>
        <p:spPr>
          <a:xfrm>
            <a:off x="5191156" y="3459425"/>
            <a:ext cx="114005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800" b="1"/>
            </a:lvl1pPr>
          </a:lstStyle>
          <a:p>
            <a:r>
              <a:rPr sz="2400"/>
              <a:t>Runtime</a:t>
            </a:r>
          </a:p>
        </p:txBody>
      </p:sp>
      <p:sp>
        <p:nvSpPr>
          <p:cNvPr id="236" name="Joel Parker"/>
          <p:cNvSpPr txBox="1"/>
          <p:nvPr/>
        </p:nvSpPr>
        <p:spPr>
          <a:xfrm>
            <a:off x="11045083" y="6413628"/>
            <a:ext cx="56425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Joel Parker</a:t>
            </a:r>
          </a:p>
        </p:txBody>
      </p:sp>
      <p:sp>
        <p:nvSpPr>
          <p:cNvPr id="237" name="Kallisto: 11 + /-  3.5, 23 minutes…"/>
          <p:cNvSpPr txBox="1"/>
          <p:nvPr/>
        </p:nvSpPr>
        <p:spPr>
          <a:xfrm>
            <a:off x="3933575" y="4252285"/>
            <a:ext cx="6296467" cy="1713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152400" indent="-152400">
              <a:buSzPct val="40000"/>
              <a:buBlip>
                <a:blip r:embed="rId2"/>
              </a:buBlip>
              <a:defRPr sz="3600"/>
            </a:pPr>
            <a:r>
              <a:rPr dirty="0" err="1"/>
              <a:t>Kallisto</a:t>
            </a:r>
            <a:r>
              <a:rPr dirty="0"/>
              <a:t>: 11 + /-  3.5, 23 minutes </a:t>
            </a:r>
          </a:p>
          <a:p>
            <a:pPr marL="152400" indent="-152400">
              <a:buSzPct val="40000"/>
              <a:buBlip>
                <a:blip r:embed="rId2"/>
              </a:buBlip>
              <a:defRPr sz="3600"/>
            </a:pPr>
            <a:r>
              <a:rPr dirty="0"/>
              <a:t>Salmon: 9.55 +/- 2.2, 15 minutes</a:t>
            </a:r>
          </a:p>
          <a:p>
            <a:pPr marL="152400" indent="-152400">
              <a:buSzPct val="40000"/>
              <a:buBlip>
                <a:blip r:embed="rId2"/>
              </a:buBlip>
              <a:defRPr sz="3600"/>
            </a:pPr>
            <a:r>
              <a:rPr dirty="0"/>
              <a:t>RSEM: 9.1 +/- 3.5 15 hours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Computational Processing Overview"/>
          <p:cNvSpPr txBox="1"/>
          <p:nvPr/>
        </p:nvSpPr>
        <p:spPr>
          <a:xfrm>
            <a:off x="3380918" y="338554"/>
            <a:ext cx="473514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Computational Processing Overview </a:t>
            </a:r>
          </a:p>
        </p:txBody>
      </p:sp>
      <p:sp>
        <p:nvSpPr>
          <p:cNvPr id="240" name="Technical variation from sequencing is pretty small - but can be present based on library preparation strategies and batches…"/>
          <p:cNvSpPr txBox="1"/>
          <p:nvPr/>
        </p:nvSpPr>
        <p:spPr>
          <a:xfrm>
            <a:off x="802823" y="1571674"/>
            <a:ext cx="10586355" cy="18979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marL="190500" indent="-190500">
              <a:buSzPct val="123000"/>
              <a:buChar char="•"/>
              <a:defRPr sz="3000"/>
            </a:pPr>
            <a:r>
              <a:rPr sz="1500" dirty="0"/>
              <a:t>Technical variation from sequencing is pretty small - but can be present based on library preparation strategies and batches</a:t>
            </a:r>
          </a:p>
          <a:p>
            <a:pPr marL="190500" indent="-190500">
              <a:buSzPct val="123000"/>
              <a:buChar char="•"/>
              <a:defRPr sz="3000"/>
            </a:pPr>
            <a:endParaRPr sz="1500" dirty="0"/>
          </a:p>
          <a:p>
            <a:pPr marL="190500" indent="-190500">
              <a:buSzPct val="123000"/>
              <a:buChar char="•"/>
              <a:defRPr sz="3000"/>
            </a:pPr>
            <a:r>
              <a:rPr sz="1500" dirty="0"/>
              <a:t>Raw results require significant computation processing - many approaches</a:t>
            </a:r>
          </a:p>
          <a:p>
            <a:pPr marL="495300" lvl="1" indent="-190500">
              <a:buSzPct val="123000"/>
              <a:buChar char="•"/>
              <a:defRPr sz="3000"/>
            </a:pPr>
            <a:r>
              <a:rPr sz="1500" b="1" dirty="0"/>
              <a:t>Alignment</a:t>
            </a:r>
            <a:r>
              <a:rPr sz="1500" dirty="0"/>
              <a:t> : How to deal with ambiguous alignments, mapping across splice junctions, identifying new transcripts: Bowtie, </a:t>
            </a:r>
            <a:r>
              <a:rPr sz="1500" dirty="0" err="1"/>
              <a:t>Tophat</a:t>
            </a:r>
            <a:r>
              <a:rPr sz="1500" dirty="0"/>
              <a:t>, STAR, </a:t>
            </a:r>
            <a:r>
              <a:rPr sz="1500" dirty="0" err="1"/>
              <a:t>HiSat</a:t>
            </a:r>
            <a:endParaRPr sz="1500" dirty="0"/>
          </a:p>
          <a:p>
            <a:pPr marL="495300" lvl="1" indent="-190500">
              <a:buSzPct val="123000"/>
              <a:buChar char="•"/>
              <a:defRPr sz="3000"/>
            </a:pPr>
            <a:r>
              <a:rPr sz="1500" b="1" dirty="0"/>
              <a:t>Abundance</a:t>
            </a:r>
            <a:r>
              <a:rPr sz="1500" dirty="0"/>
              <a:t> </a:t>
            </a:r>
            <a:r>
              <a:rPr sz="1500" b="1" dirty="0"/>
              <a:t>Estimation</a:t>
            </a:r>
            <a:r>
              <a:rPr sz="1500" dirty="0"/>
              <a:t>: Gene or transcript; alignment based or alignment free, what to do with multimapping. RSEM, Cufflinks, Salmon, </a:t>
            </a:r>
            <a:r>
              <a:rPr sz="1500" dirty="0" err="1"/>
              <a:t>Kallisto</a:t>
            </a:r>
            <a:r>
              <a:rPr sz="1500" dirty="0"/>
              <a:t>, </a:t>
            </a:r>
            <a:r>
              <a:rPr sz="1500" dirty="0" err="1"/>
              <a:t>featureCounts</a:t>
            </a:r>
            <a:endParaRPr sz="1500" dirty="0"/>
          </a:p>
          <a:p>
            <a:pPr marL="495300" lvl="1" indent="-190500">
              <a:buSzPct val="123000"/>
              <a:buChar char="•"/>
              <a:defRPr sz="3000"/>
            </a:pPr>
            <a:r>
              <a:rPr sz="1500" b="1" dirty="0"/>
              <a:t>Normalization</a:t>
            </a:r>
            <a:r>
              <a:rPr sz="1500" dirty="0"/>
              <a:t> </a:t>
            </a:r>
            <a:r>
              <a:rPr sz="1500" b="1" dirty="0"/>
              <a:t>strategies</a:t>
            </a:r>
            <a:r>
              <a:rPr sz="1500" dirty="0"/>
              <a:t>: Total reads, upper quartile, effects of length, median ratios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Raw Counts"/>
          <p:cNvSpPr txBox="1"/>
          <p:nvPr/>
        </p:nvSpPr>
        <p:spPr>
          <a:xfrm>
            <a:off x="5373470" y="2625154"/>
            <a:ext cx="993798"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b="1"/>
            </a:lvl1pPr>
          </a:lstStyle>
          <a:p>
            <a:r>
              <a:rPr sz="1500" dirty="0"/>
              <a:t>Raw Counts</a:t>
            </a:r>
          </a:p>
        </p:txBody>
      </p:sp>
      <p:graphicFrame>
        <p:nvGraphicFramePr>
          <p:cNvPr id="243" name="Table"/>
          <p:cNvGraphicFramePr/>
          <p:nvPr>
            <p:extLst>
              <p:ext uri="{D42A27DB-BD31-4B8C-83A1-F6EECF244321}">
                <p14:modId xmlns:p14="http://schemas.microsoft.com/office/powerpoint/2010/main" val="4048757667"/>
              </p:ext>
            </p:extLst>
          </p:nvPr>
        </p:nvGraphicFramePr>
        <p:xfrm>
          <a:off x="5297759" y="1120700"/>
          <a:ext cx="1251728" cy="1473200"/>
        </p:xfrm>
        <a:graphic>
          <a:graphicData uri="http://schemas.openxmlformats.org/drawingml/2006/table">
            <a:tbl>
              <a:tblPr firstRow="1" firstCol="1" bandRow="1"/>
              <a:tblGrid>
                <a:gridCol w="339821">
                  <a:extLst>
                    <a:ext uri="{9D8B030D-6E8A-4147-A177-3AD203B41FA5}">
                      <a16:colId xmlns:a16="http://schemas.microsoft.com/office/drawing/2014/main" val="20000"/>
                    </a:ext>
                  </a:extLst>
                </a:gridCol>
                <a:gridCol w="286043">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dirty="0"/>
                    </a:p>
                  </a:txBody>
                  <a:tcPr marL="25400" marR="25400" marT="25400" marB="25400" anchor="ctr" horzOverflow="overflow"/>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dirty="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244" name="Genes"/>
          <p:cNvSpPr txBox="1"/>
          <p:nvPr/>
        </p:nvSpPr>
        <p:spPr>
          <a:xfrm rot="16200000">
            <a:off x="4688863" y="1592628"/>
            <a:ext cx="835165"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2400" dirty="0"/>
              <a:t>Genes</a:t>
            </a:r>
          </a:p>
        </p:txBody>
      </p:sp>
      <p:sp>
        <p:nvSpPr>
          <p:cNvPr id="245" name="Samples"/>
          <p:cNvSpPr txBox="1"/>
          <p:nvPr/>
        </p:nvSpPr>
        <p:spPr>
          <a:xfrm>
            <a:off x="5441171" y="759182"/>
            <a:ext cx="109164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2400" dirty="0"/>
              <a:t>Samples</a:t>
            </a:r>
          </a:p>
        </p:txBody>
      </p:sp>
      <p:sp>
        <p:nvSpPr>
          <p:cNvPr id="246" name="Visualization/Quality Control"/>
          <p:cNvSpPr txBox="1"/>
          <p:nvPr/>
        </p:nvSpPr>
        <p:spPr>
          <a:xfrm>
            <a:off x="2390075" y="2514372"/>
            <a:ext cx="145713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Visualization/Quality Control</a:t>
            </a:r>
          </a:p>
        </p:txBody>
      </p:sp>
      <p:sp>
        <p:nvSpPr>
          <p:cNvPr id="247" name="Differential Expression"/>
          <p:cNvSpPr txBox="1"/>
          <p:nvPr/>
        </p:nvSpPr>
        <p:spPr>
          <a:xfrm>
            <a:off x="7937584" y="2514372"/>
            <a:ext cx="11445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Differential Expression</a:t>
            </a:r>
          </a:p>
        </p:txBody>
      </p:sp>
      <p:sp>
        <p:nvSpPr>
          <p:cNvPr id="248" name="Line"/>
          <p:cNvSpPr/>
          <p:nvPr/>
        </p:nvSpPr>
        <p:spPr>
          <a:xfrm>
            <a:off x="7159346" y="1664947"/>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49" name="Line"/>
          <p:cNvSpPr/>
          <p:nvPr/>
        </p:nvSpPr>
        <p:spPr>
          <a:xfrm flipH="1">
            <a:off x="3675602" y="1777487"/>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50" name="DESeq2::vst()…"/>
          <p:cNvSpPr txBox="1"/>
          <p:nvPr/>
        </p:nvSpPr>
        <p:spPr>
          <a:xfrm>
            <a:off x="2154903" y="2723610"/>
            <a:ext cx="2381999"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DESeq2::vst()</a:t>
            </a:r>
          </a:p>
          <a:p>
            <a:pPr algn="l">
              <a:defRPr sz="3000"/>
            </a:pPr>
            <a:r>
              <a:rPr sz="1500"/>
              <a:t>DESeq2::rlog()</a:t>
            </a:r>
          </a:p>
          <a:p>
            <a:pPr algn="l">
              <a:defRPr sz="3000"/>
            </a:pPr>
            <a:r>
              <a:rPr sz="1500"/>
              <a:t>DESeq2::plotPCA()</a:t>
            </a:r>
          </a:p>
          <a:p>
            <a:pPr algn="l">
              <a:defRPr sz="3000"/>
            </a:pPr>
            <a:r>
              <a:rPr sz="1500"/>
              <a:t>DESeq2::plotCounts()</a:t>
            </a:r>
          </a:p>
          <a:p>
            <a:pPr algn="l">
              <a:defRPr sz="3000"/>
            </a:pPr>
            <a:r>
              <a:rPr sz="1500"/>
              <a:t>ComplexHeatmap::Heatmap()</a:t>
            </a:r>
          </a:p>
        </p:txBody>
      </p:sp>
      <p:sp>
        <p:nvSpPr>
          <p:cNvPr id="251" name="DESeq2::DESeq()…"/>
          <p:cNvSpPr txBox="1"/>
          <p:nvPr/>
        </p:nvSpPr>
        <p:spPr>
          <a:xfrm>
            <a:off x="8011802" y="3069858"/>
            <a:ext cx="1385379"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252" name="Rectangle"/>
          <p:cNvSpPr/>
          <p:nvPr/>
        </p:nvSpPr>
        <p:spPr>
          <a:xfrm>
            <a:off x="2023250"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53"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54" name="RNA-seq Workflow"/>
          <p:cNvSpPr txBox="1"/>
          <p:nvPr/>
        </p:nvSpPr>
        <p:spPr>
          <a:xfrm>
            <a:off x="4687900" y="338554"/>
            <a:ext cx="247144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RNA-seq Workflow</a:t>
            </a:r>
          </a:p>
        </p:txBody>
      </p:sp>
      <p:sp>
        <p:nvSpPr>
          <p:cNvPr id="255" name="Package::function()"/>
          <p:cNvSpPr txBox="1"/>
          <p:nvPr/>
        </p:nvSpPr>
        <p:spPr>
          <a:xfrm>
            <a:off x="4536605" y="4915264"/>
            <a:ext cx="274030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a:solidFill>
                  <a:schemeClr val="accent1">
                    <a:lumOff val="-13575"/>
                  </a:schemeClr>
                </a:solidFill>
                <a:latin typeface="Avenir Next Regular"/>
                <a:ea typeface="Avenir Next Regular"/>
                <a:cs typeface="Avenir Next Regular"/>
                <a:sym typeface="Avenir Next Regular"/>
              </a:defRPr>
            </a:lvl1pPr>
          </a:lstStyle>
          <a:p>
            <a:r>
              <a:rPr sz="2400"/>
              <a:t>Package::function()</a:t>
            </a:r>
          </a:p>
        </p:txBody>
      </p:sp>
      <p:sp>
        <p:nvSpPr>
          <p:cNvPr id="256" name="https://bioconductor.org/packages/devel/bioc/vignettes/DESeq2/inst/doc/DESeq2.html"/>
          <p:cNvSpPr txBox="1"/>
          <p:nvPr/>
        </p:nvSpPr>
        <p:spPr>
          <a:xfrm>
            <a:off x="831448" y="5834485"/>
            <a:ext cx="9219447"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000"/>
            </a:lvl1pPr>
          </a:lstStyle>
          <a:p>
            <a:r>
              <a:rPr sz="2000" dirty="0"/>
              <a:t>https://</a:t>
            </a:r>
            <a:r>
              <a:rPr sz="2000" dirty="0" err="1"/>
              <a:t>bioconductor.org</a:t>
            </a:r>
            <a:r>
              <a:rPr sz="2000" dirty="0"/>
              <a:t>/packages/</a:t>
            </a:r>
            <a:r>
              <a:rPr sz="2000" dirty="0" err="1"/>
              <a:t>devel</a:t>
            </a:r>
            <a:r>
              <a:rPr sz="2000" dirty="0"/>
              <a:t>/</a:t>
            </a:r>
            <a:r>
              <a:rPr sz="2000" dirty="0" err="1"/>
              <a:t>bioc</a:t>
            </a:r>
            <a:r>
              <a:rPr sz="2000" dirty="0"/>
              <a:t>/vignettes/DESeq2/</a:t>
            </a:r>
            <a:r>
              <a:rPr sz="2000" dirty="0" err="1"/>
              <a:t>inst</a:t>
            </a:r>
            <a:r>
              <a:rPr sz="2000" dirty="0"/>
              <a:t>/doc/DESeq2.html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Visualization/Quality Control"/>
          <p:cNvSpPr txBox="1"/>
          <p:nvPr/>
        </p:nvSpPr>
        <p:spPr>
          <a:xfrm>
            <a:off x="2390075" y="2514372"/>
            <a:ext cx="145713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Visualization/Quality Control</a:t>
            </a:r>
          </a:p>
        </p:txBody>
      </p:sp>
      <p:sp>
        <p:nvSpPr>
          <p:cNvPr id="263" name="Differential Expression"/>
          <p:cNvSpPr txBox="1"/>
          <p:nvPr/>
        </p:nvSpPr>
        <p:spPr>
          <a:xfrm>
            <a:off x="7937584" y="2514372"/>
            <a:ext cx="11445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Differential Expression</a:t>
            </a:r>
          </a:p>
        </p:txBody>
      </p:sp>
      <p:sp>
        <p:nvSpPr>
          <p:cNvPr id="264"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65" name="Line"/>
          <p:cNvSpPr/>
          <p:nvPr/>
        </p:nvSpPr>
        <p:spPr>
          <a:xfrm flipH="1">
            <a:off x="4153151" y="1865025"/>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66" name="DESeq2::vst()…"/>
          <p:cNvSpPr txBox="1"/>
          <p:nvPr/>
        </p:nvSpPr>
        <p:spPr>
          <a:xfrm>
            <a:off x="2154903" y="2723610"/>
            <a:ext cx="2381999"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DESeq2::vst()</a:t>
            </a:r>
          </a:p>
          <a:p>
            <a:pPr algn="l">
              <a:defRPr sz="3000"/>
            </a:pPr>
            <a:r>
              <a:rPr sz="1500"/>
              <a:t>DESeq2::rlog()</a:t>
            </a:r>
          </a:p>
          <a:p>
            <a:pPr algn="l">
              <a:defRPr sz="3000"/>
            </a:pPr>
            <a:r>
              <a:rPr sz="1500"/>
              <a:t>DESeq2::plotPCA()</a:t>
            </a:r>
          </a:p>
          <a:p>
            <a:pPr algn="l">
              <a:defRPr sz="3000"/>
            </a:pPr>
            <a:r>
              <a:rPr sz="1500"/>
              <a:t>DESeq2::plotCounts()</a:t>
            </a:r>
          </a:p>
          <a:p>
            <a:pPr algn="l">
              <a:defRPr sz="3000"/>
            </a:pPr>
            <a:r>
              <a:rPr sz="1500"/>
              <a:t>ComplexHeatmap::Heatmap()</a:t>
            </a:r>
          </a:p>
        </p:txBody>
      </p:sp>
      <p:sp>
        <p:nvSpPr>
          <p:cNvPr id="267" name="DESeq2::DESeq()…"/>
          <p:cNvSpPr txBox="1"/>
          <p:nvPr/>
        </p:nvSpPr>
        <p:spPr>
          <a:xfrm>
            <a:off x="7859683" y="2903697"/>
            <a:ext cx="1385379"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268" name="Line"/>
          <p:cNvSpPr/>
          <p:nvPr/>
        </p:nvSpPr>
        <p:spPr>
          <a:xfrm>
            <a:off x="4446862" y="4383752"/>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69" name="Line"/>
          <p:cNvSpPr/>
          <p:nvPr/>
        </p:nvSpPr>
        <p:spPr>
          <a:xfrm flipH="1">
            <a:off x="6858159" y="4383752"/>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70" name="Biological Inference"/>
          <p:cNvSpPr txBox="1"/>
          <p:nvPr/>
        </p:nvSpPr>
        <p:spPr>
          <a:xfrm>
            <a:off x="5251731" y="4862788"/>
            <a:ext cx="102271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Biological Inference </a:t>
            </a:r>
          </a:p>
        </p:txBody>
      </p:sp>
      <p:sp>
        <p:nvSpPr>
          <p:cNvPr id="271" name="Rectangle"/>
          <p:cNvSpPr/>
          <p:nvPr/>
        </p:nvSpPr>
        <p:spPr>
          <a:xfrm>
            <a:off x="2023250"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2"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3" name="Gene set enrichment…"/>
          <p:cNvSpPr txBox="1"/>
          <p:nvPr/>
        </p:nvSpPr>
        <p:spPr>
          <a:xfrm>
            <a:off x="4851749" y="5386043"/>
            <a:ext cx="2266583"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Gene set enrichment</a:t>
            </a:r>
          </a:p>
          <a:p>
            <a:pPr algn="l">
              <a:defRPr sz="3000"/>
            </a:pPr>
            <a:r>
              <a:rPr sz="1500"/>
              <a:t>ComplexHeatmap::Heatmap</a:t>
            </a:r>
          </a:p>
          <a:p>
            <a:pPr algn="l">
              <a:defRPr sz="3000"/>
            </a:pPr>
            <a:r>
              <a:rPr sz="1500"/>
              <a:t>DESeq2::plotMA</a:t>
            </a:r>
          </a:p>
        </p:txBody>
      </p:sp>
      <p:sp>
        <p:nvSpPr>
          <p:cNvPr id="274" name="Rectangle"/>
          <p:cNvSpPr/>
          <p:nvPr/>
        </p:nvSpPr>
        <p:spPr>
          <a:xfrm>
            <a:off x="4556447" y="5098747"/>
            <a:ext cx="2934229" cy="1512496"/>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5" name="edgeR::glmFit()…"/>
          <p:cNvSpPr txBox="1"/>
          <p:nvPr/>
        </p:nvSpPr>
        <p:spPr>
          <a:xfrm>
            <a:off x="7884448" y="3422659"/>
            <a:ext cx="1353704"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edgeR::glmFit()</a:t>
            </a:r>
          </a:p>
          <a:p>
            <a:pPr algn="l">
              <a:defRPr sz="3000"/>
            </a:pPr>
            <a:r>
              <a:rPr sz="1500"/>
              <a:t>edgeR::glmLRT()</a:t>
            </a:r>
          </a:p>
          <a:p>
            <a:pPr algn="l">
              <a:defRPr sz="3000"/>
            </a:pPr>
            <a:r>
              <a:rPr sz="1500"/>
              <a:t>edgeR::topTags()</a:t>
            </a:r>
          </a:p>
        </p:txBody>
      </p:sp>
      <p:sp>
        <p:nvSpPr>
          <p:cNvPr id="276" name="RNA-seq Workflow"/>
          <p:cNvSpPr txBox="1"/>
          <p:nvPr/>
        </p:nvSpPr>
        <p:spPr>
          <a:xfrm>
            <a:off x="4687900" y="338554"/>
            <a:ext cx="247144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RNA-seq Workflow</a:t>
            </a:r>
          </a:p>
        </p:txBody>
      </p:sp>
      <p:sp>
        <p:nvSpPr>
          <p:cNvPr id="2" name="Raw Counts">
            <a:extLst>
              <a:ext uri="{FF2B5EF4-FFF2-40B4-BE49-F238E27FC236}">
                <a16:creationId xmlns:a16="http://schemas.microsoft.com/office/drawing/2014/main" id="{BD6A6020-25D6-9951-1FDE-D49A22AACF2A}"/>
              </a:ext>
            </a:extLst>
          </p:cNvPr>
          <p:cNvSpPr txBox="1"/>
          <p:nvPr/>
        </p:nvSpPr>
        <p:spPr>
          <a:xfrm>
            <a:off x="5373470" y="2625154"/>
            <a:ext cx="993798"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b="1"/>
            </a:lvl1pPr>
          </a:lstStyle>
          <a:p>
            <a:r>
              <a:rPr sz="1500" dirty="0"/>
              <a:t>Raw Counts</a:t>
            </a:r>
          </a:p>
        </p:txBody>
      </p:sp>
      <p:graphicFrame>
        <p:nvGraphicFramePr>
          <p:cNvPr id="3" name="Table">
            <a:extLst>
              <a:ext uri="{FF2B5EF4-FFF2-40B4-BE49-F238E27FC236}">
                <a16:creationId xmlns:a16="http://schemas.microsoft.com/office/drawing/2014/main" id="{A1943ABE-8F52-291A-FC66-F14FA68637FE}"/>
              </a:ext>
            </a:extLst>
          </p:cNvPr>
          <p:cNvGraphicFramePr/>
          <p:nvPr>
            <p:extLst>
              <p:ext uri="{D42A27DB-BD31-4B8C-83A1-F6EECF244321}">
                <p14:modId xmlns:p14="http://schemas.microsoft.com/office/powerpoint/2010/main" val="3495004489"/>
              </p:ext>
            </p:extLst>
          </p:nvPr>
        </p:nvGraphicFramePr>
        <p:xfrm>
          <a:off x="5297759" y="1120700"/>
          <a:ext cx="1251728" cy="1473200"/>
        </p:xfrm>
        <a:graphic>
          <a:graphicData uri="http://schemas.openxmlformats.org/drawingml/2006/table">
            <a:tbl>
              <a:tblPr firstRow="1" firstCol="1" bandRow="1"/>
              <a:tblGrid>
                <a:gridCol w="339821">
                  <a:extLst>
                    <a:ext uri="{9D8B030D-6E8A-4147-A177-3AD203B41FA5}">
                      <a16:colId xmlns:a16="http://schemas.microsoft.com/office/drawing/2014/main" val="20000"/>
                    </a:ext>
                  </a:extLst>
                </a:gridCol>
                <a:gridCol w="286043">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dirty="0"/>
                    </a:p>
                  </a:txBody>
                  <a:tcPr marL="25400" marR="25400" marT="25400" marB="25400" anchor="ctr" horzOverflow="overflow"/>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dirty="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4" name="Genes">
            <a:extLst>
              <a:ext uri="{FF2B5EF4-FFF2-40B4-BE49-F238E27FC236}">
                <a16:creationId xmlns:a16="http://schemas.microsoft.com/office/drawing/2014/main" id="{34375461-88AC-B1FC-DA30-A9F345CA7531}"/>
              </a:ext>
            </a:extLst>
          </p:cNvPr>
          <p:cNvSpPr txBox="1"/>
          <p:nvPr/>
        </p:nvSpPr>
        <p:spPr>
          <a:xfrm rot="16200000">
            <a:off x="4688863" y="1592628"/>
            <a:ext cx="835165"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2400" dirty="0"/>
              <a:t>Genes</a:t>
            </a:r>
          </a:p>
        </p:txBody>
      </p:sp>
      <p:sp>
        <p:nvSpPr>
          <p:cNvPr id="5" name="Samples">
            <a:extLst>
              <a:ext uri="{FF2B5EF4-FFF2-40B4-BE49-F238E27FC236}">
                <a16:creationId xmlns:a16="http://schemas.microsoft.com/office/drawing/2014/main" id="{50EA4FA9-E540-4189-0896-D9529C87CB91}"/>
              </a:ext>
            </a:extLst>
          </p:cNvPr>
          <p:cNvSpPr txBox="1"/>
          <p:nvPr/>
        </p:nvSpPr>
        <p:spPr>
          <a:xfrm>
            <a:off x="5441171" y="759182"/>
            <a:ext cx="109164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2400" dirty="0"/>
              <a:t>Samples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Getting your quantification data into R"/>
          <p:cNvSpPr txBox="1"/>
          <p:nvPr/>
        </p:nvSpPr>
        <p:spPr>
          <a:xfrm>
            <a:off x="3145525" y="338554"/>
            <a:ext cx="4964949"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Getting your quantification data into R</a:t>
            </a:r>
          </a:p>
        </p:txBody>
      </p:sp>
      <p:sp>
        <p:nvSpPr>
          <p:cNvPr id="280" name="Rectangle"/>
          <p:cNvSpPr/>
          <p:nvPr/>
        </p:nvSpPr>
        <p:spPr>
          <a:xfrm>
            <a:off x="771500" y="2524396"/>
            <a:ext cx="10488175" cy="3117802"/>
          </a:xfrm>
          <a:prstGeom prst="rect">
            <a:avLst/>
          </a:prstGeom>
          <a:solidFill>
            <a:srgbClr val="FFFFFF"/>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pic>
        <p:nvPicPr>
          <p:cNvPr id="2" name="Picture 1">
            <a:extLst>
              <a:ext uri="{FF2B5EF4-FFF2-40B4-BE49-F238E27FC236}">
                <a16:creationId xmlns:a16="http://schemas.microsoft.com/office/drawing/2014/main" id="{5F45FB06-1B4A-385B-4E97-93FC2FD016BA}"/>
              </a:ext>
            </a:extLst>
          </p:cNvPr>
          <p:cNvPicPr>
            <a:picLocks noChangeAspect="1"/>
          </p:cNvPicPr>
          <p:nvPr/>
        </p:nvPicPr>
        <p:blipFill>
          <a:blip r:embed="rId3"/>
          <a:stretch>
            <a:fillRect/>
          </a:stretch>
        </p:blipFill>
        <p:spPr>
          <a:xfrm>
            <a:off x="4450623" y="3063144"/>
            <a:ext cx="3129927" cy="3596191"/>
          </a:xfrm>
          <a:prstGeom prst="rect">
            <a:avLst/>
          </a:prstGeom>
        </p:spPr>
      </p:pic>
      <p:sp>
        <p:nvSpPr>
          <p:cNvPr id="3" name="TextBox 2">
            <a:extLst>
              <a:ext uri="{FF2B5EF4-FFF2-40B4-BE49-F238E27FC236}">
                <a16:creationId xmlns:a16="http://schemas.microsoft.com/office/drawing/2014/main" id="{9E3812D1-6310-321E-6648-445582818907}"/>
              </a:ext>
            </a:extLst>
          </p:cNvPr>
          <p:cNvSpPr txBox="1"/>
          <p:nvPr/>
        </p:nvSpPr>
        <p:spPr>
          <a:xfrm>
            <a:off x="7691718" y="3063144"/>
            <a:ext cx="3293305" cy="923330"/>
          </a:xfrm>
          <a:prstGeom prst="rect">
            <a:avLst/>
          </a:prstGeom>
          <a:noFill/>
        </p:spPr>
        <p:txBody>
          <a:bodyPr wrap="square" rtlCol="0">
            <a:spAutoFit/>
          </a:bodyPr>
          <a:lstStyle/>
          <a:p>
            <a:r>
              <a:rPr lang="en-US" dirty="0"/>
              <a:t>These files need to be accessible on the machine you are running </a:t>
            </a:r>
            <a:r>
              <a:rPr lang="en-US" dirty="0" err="1"/>
              <a:t>DESeq</a:t>
            </a:r>
            <a:r>
              <a:rPr lang="en-US" dirty="0"/>
              <a:t> on</a:t>
            </a:r>
          </a:p>
        </p:txBody>
      </p:sp>
      <p:pic>
        <p:nvPicPr>
          <p:cNvPr id="5" name="Picture 4">
            <a:extLst>
              <a:ext uri="{FF2B5EF4-FFF2-40B4-BE49-F238E27FC236}">
                <a16:creationId xmlns:a16="http://schemas.microsoft.com/office/drawing/2014/main" id="{B9435AA6-195F-4002-8072-70E896EAAFCB}"/>
              </a:ext>
            </a:extLst>
          </p:cNvPr>
          <p:cNvPicPr>
            <a:picLocks noChangeAspect="1"/>
          </p:cNvPicPr>
          <p:nvPr/>
        </p:nvPicPr>
        <p:blipFill>
          <a:blip r:embed="rId4"/>
          <a:stretch>
            <a:fillRect/>
          </a:stretch>
        </p:blipFill>
        <p:spPr>
          <a:xfrm>
            <a:off x="2133773" y="3063144"/>
            <a:ext cx="1714500" cy="2933700"/>
          </a:xfrm>
          <a:prstGeom prst="rect">
            <a:avLst/>
          </a:prstGeom>
        </p:spPr>
      </p:pic>
      <p:pic>
        <p:nvPicPr>
          <p:cNvPr id="6" name="Picture 5">
            <a:extLst>
              <a:ext uri="{FF2B5EF4-FFF2-40B4-BE49-F238E27FC236}">
                <a16:creationId xmlns:a16="http://schemas.microsoft.com/office/drawing/2014/main" id="{D0AACA0A-E985-4595-38FB-B571CA9ADAB9}"/>
              </a:ext>
            </a:extLst>
          </p:cNvPr>
          <p:cNvPicPr>
            <a:picLocks noChangeAspect="1"/>
          </p:cNvPicPr>
          <p:nvPr/>
        </p:nvPicPr>
        <p:blipFill>
          <a:blip r:embed="rId5"/>
          <a:stretch>
            <a:fillRect/>
          </a:stretch>
        </p:blipFill>
        <p:spPr>
          <a:xfrm>
            <a:off x="2991023" y="759182"/>
            <a:ext cx="5481918" cy="2133014"/>
          </a:xfrm>
          <a:prstGeom prst="rect">
            <a:avLst/>
          </a:prstGeom>
        </p:spPr>
      </p:pic>
      <p:sp>
        <p:nvSpPr>
          <p:cNvPr id="7" name="TextBox 6">
            <a:extLst>
              <a:ext uri="{FF2B5EF4-FFF2-40B4-BE49-F238E27FC236}">
                <a16:creationId xmlns:a16="http://schemas.microsoft.com/office/drawing/2014/main" id="{0DF2E1FD-7331-65EC-59AB-DAA8DDCAD428}"/>
              </a:ext>
            </a:extLst>
          </p:cNvPr>
          <p:cNvSpPr txBox="1"/>
          <p:nvPr/>
        </p:nvSpPr>
        <p:spPr>
          <a:xfrm>
            <a:off x="9486078" y="6101397"/>
            <a:ext cx="2112438" cy="369332"/>
          </a:xfrm>
          <a:prstGeom prst="rect">
            <a:avLst/>
          </a:prstGeom>
          <a:noFill/>
        </p:spPr>
        <p:txBody>
          <a:bodyPr wrap="none" rtlCol="0">
            <a:spAutoFit/>
          </a:bodyPr>
          <a:lstStyle/>
          <a:p>
            <a:r>
              <a:rPr lang="en-US" dirty="0"/>
              <a:t>scripts/</a:t>
            </a:r>
            <a:r>
              <a:rPr lang="en-US" dirty="0" err="1"/>
              <a:t>salmon_DE.R</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Goals/Agenda"/>
          <p:cNvSpPr txBox="1"/>
          <p:nvPr/>
        </p:nvSpPr>
        <p:spPr>
          <a:xfrm>
            <a:off x="5032184" y="294410"/>
            <a:ext cx="184903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dirty="0"/>
              <a:t>Goals/Agenda</a:t>
            </a:r>
          </a:p>
        </p:txBody>
      </p:sp>
      <p:sp>
        <p:nvSpPr>
          <p:cNvPr id="164" name="Why do RNA-seq…"/>
          <p:cNvSpPr txBox="1"/>
          <p:nvPr/>
        </p:nvSpPr>
        <p:spPr>
          <a:xfrm>
            <a:off x="2653306" y="1270619"/>
            <a:ext cx="7138557" cy="3744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222250" indent="-222250">
              <a:buSzPct val="100000"/>
              <a:buAutoNum type="arabicPeriod"/>
              <a:defRPr sz="3600"/>
            </a:pPr>
            <a:r>
              <a:rPr sz="2400" dirty="0"/>
              <a:t>Why do RNA-seq</a:t>
            </a:r>
          </a:p>
          <a:p>
            <a:pPr marL="222250" indent="-222250">
              <a:buSzPct val="100000"/>
              <a:buAutoNum type="arabicPeriod"/>
              <a:defRPr sz="3600"/>
            </a:pPr>
            <a:r>
              <a:rPr sz="2400" dirty="0"/>
              <a:t>Practical advice (read depth, replicates)</a:t>
            </a:r>
          </a:p>
          <a:p>
            <a:pPr marL="222250" indent="-222250">
              <a:buSzPct val="100000"/>
              <a:buAutoNum type="arabicPeriod"/>
              <a:defRPr sz="3600"/>
            </a:pPr>
            <a:r>
              <a:rPr sz="2400" dirty="0"/>
              <a:t>Differential testing</a:t>
            </a:r>
          </a:p>
          <a:p>
            <a:pPr marL="222250" indent="-222250">
              <a:buSzPct val="100000"/>
              <a:buAutoNum type="arabicPeriod"/>
              <a:defRPr sz="3600"/>
            </a:pPr>
            <a:r>
              <a:rPr sz="2400" dirty="0"/>
              <a:t>Basic </a:t>
            </a:r>
            <a:r>
              <a:rPr sz="2400" dirty="0" err="1"/>
              <a:t>RNAseq</a:t>
            </a:r>
            <a:r>
              <a:rPr sz="2400" dirty="0"/>
              <a:t> analysis - template script using class data</a:t>
            </a:r>
          </a:p>
          <a:p>
            <a:pPr marL="222250" indent="-222250">
              <a:buSzPct val="100000"/>
              <a:buAutoNum type="arabicPeriod"/>
              <a:defRPr sz="3600"/>
            </a:pPr>
            <a:r>
              <a:rPr sz="2400" dirty="0"/>
              <a:t>QC</a:t>
            </a:r>
            <a:r>
              <a:rPr lang="en-US" sz="2400" dirty="0"/>
              <a:t> </a:t>
            </a:r>
          </a:p>
          <a:p>
            <a:pPr marL="222250" indent="-222250">
              <a:buSzPct val="100000"/>
              <a:buFontTx/>
              <a:buAutoNum type="arabicPeriod"/>
              <a:defRPr sz="3600"/>
            </a:pPr>
            <a:r>
              <a:rPr lang="en-US" sz="2400" dirty="0"/>
              <a:t>Visualizing data</a:t>
            </a:r>
          </a:p>
          <a:p>
            <a:pPr marL="222250" indent="-222250">
              <a:buSzPct val="100000"/>
              <a:buAutoNum type="arabicPeriod"/>
              <a:defRPr sz="3600"/>
            </a:pPr>
            <a:r>
              <a:rPr sz="2400" dirty="0"/>
              <a:t>Normalization</a:t>
            </a:r>
          </a:p>
          <a:p>
            <a:pPr marL="222250" indent="-222250">
              <a:buSzPct val="100000"/>
              <a:buAutoNum type="arabicPeriod"/>
              <a:defRPr sz="3600"/>
            </a:pPr>
            <a:r>
              <a:rPr sz="2400" dirty="0"/>
              <a:t>Experimental design</a:t>
            </a:r>
            <a:r>
              <a:rPr lang="en-US" sz="2400" dirty="0"/>
              <a:t>s</a:t>
            </a:r>
            <a:endParaRPr sz="2400" dirty="0"/>
          </a:p>
          <a:p>
            <a:pPr marL="222250" indent="-222250">
              <a:buSzPct val="100000"/>
              <a:buAutoNum type="arabicPeriod"/>
              <a:defRPr sz="3600"/>
            </a:pPr>
            <a:r>
              <a:rPr sz="2400" dirty="0"/>
              <a:t>Batch effects </a:t>
            </a:r>
            <a:endParaRPr lang="en-US" sz="2400" dirty="0"/>
          </a:p>
          <a:p>
            <a:pPr marL="222250" indent="-222250">
              <a:buSzPct val="100000"/>
              <a:buAutoNum type="arabicPeriod"/>
              <a:defRPr sz="3600"/>
            </a:pPr>
            <a:r>
              <a:rPr sz="2400" dirty="0"/>
              <a:t>Deriving biological meaning</a:t>
            </a:r>
            <a:r>
              <a:rPr lang="en-US" sz="2400" dirty="0"/>
              <a:t> / enrichment analysis</a:t>
            </a:r>
            <a:endParaRPr sz="2400" dirty="0"/>
          </a:p>
        </p:txBody>
      </p:sp>
      <p:cxnSp>
        <p:nvCxnSpPr>
          <p:cNvPr id="3" name="Straight Connector 2">
            <a:extLst>
              <a:ext uri="{FF2B5EF4-FFF2-40B4-BE49-F238E27FC236}">
                <a16:creationId xmlns:a16="http://schemas.microsoft.com/office/drawing/2014/main" id="{A98515AE-B436-50F5-6235-E98A4EB0E547}"/>
              </a:ext>
            </a:extLst>
          </p:cNvPr>
          <p:cNvCxnSpPr>
            <a:cxnSpLocks/>
          </p:cNvCxnSpPr>
          <p:nvPr/>
        </p:nvCxnSpPr>
        <p:spPr>
          <a:xfrm>
            <a:off x="2484783" y="1421564"/>
            <a:ext cx="0" cy="1049787"/>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5D8AA12-93E3-C35D-820B-0D817F7D7FF5}"/>
              </a:ext>
            </a:extLst>
          </p:cNvPr>
          <p:cNvCxnSpPr>
            <a:cxnSpLocks/>
          </p:cNvCxnSpPr>
          <p:nvPr/>
        </p:nvCxnSpPr>
        <p:spPr>
          <a:xfrm>
            <a:off x="2484783" y="2594919"/>
            <a:ext cx="0" cy="112446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1A24496-5602-07D9-D313-DFEACDE259A6}"/>
              </a:ext>
            </a:extLst>
          </p:cNvPr>
          <p:cNvCxnSpPr>
            <a:cxnSpLocks/>
          </p:cNvCxnSpPr>
          <p:nvPr/>
        </p:nvCxnSpPr>
        <p:spPr>
          <a:xfrm>
            <a:off x="2484783" y="3981473"/>
            <a:ext cx="0" cy="528743"/>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89CF133-B550-E97F-E7C9-46ECA4AC1AB5}"/>
              </a:ext>
            </a:extLst>
          </p:cNvPr>
          <p:cNvCxnSpPr>
            <a:cxnSpLocks/>
          </p:cNvCxnSpPr>
          <p:nvPr/>
        </p:nvCxnSpPr>
        <p:spPr>
          <a:xfrm>
            <a:off x="2484783" y="4637282"/>
            <a:ext cx="0" cy="377952"/>
          </a:xfrm>
          <a:prstGeom prst="line">
            <a:avLst/>
          </a:prstGeom>
          <a:ln w="317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F46147-1064-203F-04F0-48C2A8A790C2}"/>
              </a:ext>
            </a:extLst>
          </p:cNvPr>
          <p:cNvPicPr>
            <a:picLocks noChangeAspect="1"/>
          </p:cNvPicPr>
          <p:nvPr/>
        </p:nvPicPr>
        <p:blipFill>
          <a:blip r:embed="rId2"/>
          <a:stretch>
            <a:fillRect/>
          </a:stretch>
        </p:blipFill>
        <p:spPr>
          <a:xfrm>
            <a:off x="2758961" y="1745518"/>
            <a:ext cx="6832372" cy="351422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Getting your quantification data into R"/>
          <p:cNvSpPr txBox="1"/>
          <p:nvPr/>
        </p:nvSpPr>
        <p:spPr>
          <a:xfrm>
            <a:off x="3145525" y="338554"/>
            <a:ext cx="4964949"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Getting your quantification data into R</a:t>
            </a:r>
          </a:p>
        </p:txBody>
      </p:sp>
      <p:pic>
        <p:nvPicPr>
          <p:cNvPr id="2" name="Picture 1">
            <a:extLst>
              <a:ext uri="{FF2B5EF4-FFF2-40B4-BE49-F238E27FC236}">
                <a16:creationId xmlns:a16="http://schemas.microsoft.com/office/drawing/2014/main" id="{E87DE434-7EDF-D3DB-7267-1E883D09DF97}"/>
              </a:ext>
            </a:extLst>
          </p:cNvPr>
          <p:cNvPicPr>
            <a:picLocks noChangeAspect="1"/>
          </p:cNvPicPr>
          <p:nvPr/>
        </p:nvPicPr>
        <p:blipFill>
          <a:blip r:embed="rId3"/>
          <a:stretch>
            <a:fillRect/>
          </a:stretch>
        </p:blipFill>
        <p:spPr>
          <a:xfrm>
            <a:off x="2008094" y="1245580"/>
            <a:ext cx="7772400" cy="547875"/>
          </a:xfrm>
          <a:prstGeom prst="rect">
            <a:avLst/>
          </a:prstGeom>
        </p:spPr>
      </p:pic>
      <p:sp>
        <p:nvSpPr>
          <p:cNvPr id="3" name="TextBox 2">
            <a:extLst>
              <a:ext uri="{FF2B5EF4-FFF2-40B4-BE49-F238E27FC236}">
                <a16:creationId xmlns:a16="http://schemas.microsoft.com/office/drawing/2014/main" id="{512F492D-EF08-4593-252E-20458EA17F30}"/>
              </a:ext>
            </a:extLst>
          </p:cNvPr>
          <p:cNvSpPr txBox="1"/>
          <p:nvPr/>
        </p:nvSpPr>
        <p:spPr>
          <a:xfrm>
            <a:off x="1848971" y="4524935"/>
            <a:ext cx="2596801" cy="369332"/>
          </a:xfrm>
          <a:prstGeom prst="rect">
            <a:avLst/>
          </a:prstGeom>
          <a:noFill/>
        </p:spPr>
        <p:txBody>
          <a:bodyPr wrap="none" rtlCol="0">
            <a:spAutoFit/>
          </a:bodyPr>
          <a:lstStyle/>
          <a:p>
            <a:r>
              <a:rPr lang="en-US" dirty="0">
                <a:solidFill>
                  <a:schemeClr val="accent1">
                    <a:lumMod val="75000"/>
                  </a:schemeClr>
                </a:solidFill>
              </a:rPr>
              <a:t>This is the first major step</a:t>
            </a:r>
          </a:p>
        </p:txBody>
      </p:sp>
      <p:cxnSp>
        <p:nvCxnSpPr>
          <p:cNvPr id="5" name="Straight Arrow Connector 4">
            <a:extLst>
              <a:ext uri="{FF2B5EF4-FFF2-40B4-BE49-F238E27FC236}">
                <a16:creationId xmlns:a16="http://schemas.microsoft.com/office/drawing/2014/main" id="{E155FEBE-1FEB-0D00-8178-916E842D0C26}"/>
              </a:ext>
            </a:extLst>
          </p:cNvPr>
          <p:cNvCxnSpPr>
            <a:cxnSpLocks/>
          </p:cNvCxnSpPr>
          <p:nvPr/>
        </p:nvCxnSpPr>
        <p:spPr>
          <a:xfrm flipV="1">
            <a:off x="2292724" y="1793455"/>
            <a:ext cx="544605" cy="5394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52D8C6E-BD93-7344-38CA-1E8593691B75}"/>
              </a:ext>
            </a:extLst>
          </p:cNvPr>
          <p:cNvSpPr txBox="1"/>
          <p:nvPr/>
        </p:nvSpPr>
        <p:spPr>
          <a:xfrm>
            <a:off x="1149724" y="2554941"/>
            <a:ext cx="2265829" cy="1200329"/>
          </a:xfrm>
          <a:prstGeom prst="rect">
            <a:avLst/>
          </a:prstGeom>
          <a:noFill/>
        </p:spPr>
        <p:txBody>
          <a:bodyPr wrap="square" rtlCol="0">
            <a:spAutoFit/>
          </a:bodyPr>
          <a:lstStyle/>
          <a:p>
            <a:r>
              <a:rPr lang="en-US" dirty="0"/>
              <a:t>Function that helps take a list of files and reads them into a count matrix. </a:t>
            </a:r>
          </a:p>
        </p:txBody>
      </p:sp>
      <p:sp>
        <p:nvSpPr>
          <p:cNvPr id="8" name="TextBox 7">
            <a:extLst>
              <a:ext uri="{FF2B5EF4-FFF2-40B4-BE49-F238E27FC236}">
                <a16:creationId xmlns:a16="http://schemas.microsoft.com/office/drawing/2014/main" id="{9CB67713-C75F-065C-D51E-2EA1044D950B}"/>
              </a:ext>
            </a:extLst>
          </p:cNvPr>
          <p:cNvSpPr txBox="1"/>
          <p:nvPr/>
        </p:nvSpPr>
        <p:spPr>
          <a:xfrm>
            <a:off x="4081183" y="2554941"/>
            <a:ext cx="1240532" cy="369332"/>
          </a:xfrm>
          <a:prstGeom prst="rect">
            <a:avLst/>
          </a:prstGeom>
          <a:noFill/>
        </p:spPr>
        <p:txBody>
          <a:bodyPr wrap="none" rtlCol="0">
            <a:spAutoFit/>
          </a:bodyPr>
          <a:lstStyle/>
          <a:p>
            <a:r>
              <a:rPr lang="en-US" dirty="0"/>
              <a:t>Quant type</a:t>
            </a:r>
          </a:p>
        </p:txBody>
      </p:sp>
      <p:cxnSp>
        <p:nvCxnSpPr>
          <p:cNvPr id="9" name="Straight Arrow Connector 8">
            <a:extLst>
              <a:ext uri="{FF2B5EF4-FFF2-40B4-BE49-F238E27FC236}">
                <a16:creationId xmlns:a16="http://schemas.microsoft.com/office/drawing/2014/main" id="{ADBC674F-3863-AF9C-3BFC-F8E24C23B898}"/>
              </a:ext>
            </a:extLst>
          </p:cNvPr>
          <p:cNvCxnSpPr>
            <a:cxnSpLocks/>
          </p:cNvCxnSpPr>
          <p:nvPr/>
        </p:nvCxnSpPr>
        <p:spPr>
          <a:xfrm flipV="1">
            <a:off x="4852147" y="1834372"/>
            <a:ext cx="0" cy="6062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07EBC21-08AB-67F1-4B46-79AD34262875}"/>
              </a:ext>
            </a:extLst>
          </p:cNvPr>
          <p:cNvCxnSpPr>
            <a:cxnSpLocks/>
          </p:cNvCxnSpPr>
          <p:nvPr/>
        </p:nvCxnSpPr>
        <p:spPr>
          <a:xfrm flipH="1" flipV="1">
            <a:off x="6537512" y="1834372"/>
            <a:ext cx="347382" cy="5457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9637C76-40B3-20AC-BC24-427EA3A3377E}"/>
              </a:ext>
            </a:extLst>
          </p:cNvPr>
          <p:cNvSpPr txBox="1"/>
          <p:nvPr/>
        </p:nvSpPr>
        <p:spPr>
          <a:xfrm>
            <a:off x="6037729" y="2440641"/>
            <a:ext cx="2072745" cy="1754326"/>
          </a:xfrm>
          <a:prstGeom prst="rect">
            <a:avLst/>
          </a:prstGeom>
          <a:noFill/>
        </p:spPr>
        <p:txBody>
          <a:bodyPr wrap="square" rtlCol="0">
            <a:spAutoFit/>
          </a:bodyPr>
          <a:lstStyle/>
          <a:p>
            <a:r>
              <a:rPr lang="en-US" dirty="0"/>
              <a:t>Summarize transcripts to genes (this is usually what I care about, but you could do transcript level DE)</a:t>
            </a:r>
          </a:p>
        </p:txBody>
      </p:sp>
      <p:cxnSp>
        <p:nvCxnSpPr>
          <p:cNvPr id="14" name="Straight Arrow Connector 13">
            <a:extLst>
              <a:ext uri="{FF2B5EF4-FFF2-40B4-BE49-F238E27FC236}">
                <a16:creationId xmlns:a16="http://schemas.microsoft.com/office/drawing/2014/main" id="{279A3D3F-5E3C-84D8-2CB1-5987629C8832}"/>
              </a:ext>
            </a:extLst>
          </p:cNvPr>
          <p:cNvCxnSpPr>
            <a:cxnSpLocks/>
          </p:cNvCxnSpPr>
          <p:nvPr/>
        </p:nvCxnSpPr>
        <p:spPr>
          <a:xfrm flipH="1" flipV="1">
            <a:off x="9157447" y="1834371"/>
            <a:ext cx="347382" cy="5457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A34F39-4C60-1BEA-5217-3A8991BF5ED6}"/>
              </a:ext>
            </a:extLst>
          </p:cNvPr>
          <p:cNvSpPr txBox="1"/>
          <p:nvPr/>
        </p:nvSpPr>
        <p:spPr>
          <a:xfrm>
            <a:off x="9439835" y="2554941"/>
            <a:ext cx="1454024" cy="1754326"/>
          </a:xfrm>
          <a:prstGeom prst="rect">
            <a:avLst/>
          </a:prstGeom>
          <a:noFill/>
        </p:spPr>
        <p:txBody>
          <a:bodyPr wrap="square" rtlCol="0">
            <a:spAutoFit/>
          </a:bodyPr>
          <a:lstStyle/>
          <a:p>
            <a:r>
              <a:rPr lang="en-US" dirty="0"/>
              <a:t>Transcripts often have a trailing digit. </a:t>
            </a:r>
            <a:r>
              <a:rPr lang="en-US" dirty="0">
                <a:solidFill>
                  <a:schemeClr val="accent1">
                    <a:lumMod val="75000"/>
                  </a:schemeClr>
                </a:solidFill>
              </a:rPr>
              <a:t>ENST00000.1</a:t>
            </a:r>
            <a:r>
              <a:rPr lang="en-US" dirty="0"/>
              <a:t> This gets rid of that</a:t>
            </a:r>
          </a:p>
        </p:txBody>
      </p:sp>
      <p:pic>
        <p:nvPicPr>
          <p:cNvPr id="4" name="Picture 3">
            <a:extLst>
              <a:ext uri="{FF2B5EF4-FFF2-40B4-BE49-F238E27FC236}">
                <a16:creationId xmlns:a16="http://schemas.microsoft.com/office/drawing/2014/main" id="{B895C1A2-DF86-DCB2-4699-4B549EF2F404}"/>
              </a:ext>
            </a:extLst>
          </p:cNvPr>
          <p:cNvPicPr>
            <a:picLocks noChangeAspect="1"/>
          </p:cNvPicPr>
          <p:nvPr/>
        </p:nvPicPr>
        <p:blipFill>
          <a:blip r:embed="rId4"/>
          <a:stretch>
            <a:fillRect/>
          </a:stretch>
        </p:blipFill>
        <p:spPr>
          <a:xfrm>
            <a:off x="5395946" y="4255479"/>
            <a:ext cx="3301023" cy="230832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235284-39EC-6C7A-E4EA-3CB8E005A045}"/>
              </a:ext>
            </a:extLst>
          </p:cNvPr>
          <p:cNvPicPr>
            <a:picLocks noChangeAspect="1"/>
          </p:cNvPicPr>
          <p:nvPr/>
        </p:nvPicPr>
        <p:blipFill>
          <a:blip r:embed="rId2"/>
          <a:stretch>
            <a:fillRect/>
          </a:stretch>
        </p:blipFill>
        <p:spPr>
          <a:xfrm>
            <a:off x="2209800" y="631147"/>
            <a:ext cx="7772400" cy="1318173"/>
          </a:xfrm>
          <a:prstGeom prst="rect">
            <a:avLst/>
          </a:prstGeom>
        </p:spPr>
      </p:pic>
      <p:pic>
        <p:nvPicPr>
          <p:cNvPr id="3" name="Picture 2">
            <a:extLst>
              <a:ext uri="{FF2B5EF4-FFF2-40B4-BE49-F238E27FC236}">
                <a16:creationId xmlns:a16="http://schemas.microsoft.com/office/drawing/2014/main" id="{7F172DFA-7194-56E8-886E-F25CCDACDC64}"/>
              </a:ext>
            </a:extLst>
          </p:cNvPr>
          <p:cNvPicPr>
            <a:picLocks noChangeAspect="1"/>
          </p:cNvPicPr>
          <p:nvPr/>
        </p:nvPicPr>
        <p:blipFill>
          <a:blip r:embed="rId3"/>
          <a:stretch>
            <a:fillRect/>
          </a:stretch>
        </p:blipFill>
        <p:spPr>
          <a:xfrm>
            <a:off x="4095750" y="3282950"/>
            <a:ext cx="4000500" cy="292100"/>
          </a:xfrm>
          <a:prstGeom prst="rect">
            <a:avLst/>
          </a:prstGeom>
        </p:spPr>
      </p:pic>
      <p:sp>
        <p:nvSpPr>
          <p:cNvPr id="4" name="TextBox 3">
            <a:extLst>
              <a:ext uri="{FF2B5EF4-FFF2-40B4-BE49-F238E27FC236}">
                <a16:creationId xmlns:a16="http://schemas.microsoft.com/office/drawing/2014/main" id="{6CED559A-59B1-D5A4-DF6D-5DA263454375}"/>
              </a:ext>
            </a:extLst>
          </p:cNvPr>
          <p:cNvSpPr txBox="1"/>
          <p:nvPr/>
        </p:nvSpPr>
        <p:spPr>
          <a:xfrm>
            <a:off x="1539350" y="4262349"/>
            <a:ext cx="10048905" cy="646331"/>
          </a:xfrm>
          <a:prstGeom prst="rect">
            <a:avLst/>
          </a:prstGeom>
          <a:noFill/>
        </p:spPr>
        <p:txBody>
          <a:bodyPr wrap="none" rtlCol="0">
            <a:spAutoFit/>
          </a:bodyPr>
          <a:lstStyle/>
          <a:p>
            <a:r>
              <a:rPr lang="en-US" dirty="0"/>
              <a:t>Put back column names because they are lost when importuning. I use the sample information to do this </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126160-88F6-DDA1-F101-60662190494B}"/>
              </a:ext>
            </a:extLst>
          </p:cNvPr>
          <p:cNvPicPr>
            <a:picLocks noChangeAspect="1"/>
          </p:cNvPicPr>
          <p:nvPr/>
        </p:nvPicPr>
        <p:blipFill>
          <a:blip r:embed="rId2"/>
          <a:stretch>
            <a:fillRect/>
          </a:stretch>
        </p:blipFill>
        <p:spPr>
          <a:xfrm>
            <a:off x="2292350" y="1289233"/>
            <a:ext cx="7607300" cy="266700"/>
          </a:xfrm>
          <a:prstGeom prst="rect">
            <a:avLst/>
          </a:prstGeom>
        </p:spPr>
      </p:pic>
      <p:sp>
        <p:nvSpPr>
          <p:cNvPr id="3" name="TextBox 2">
            <a:extLst>
              <a:ext uri="{FF2B5EF4-FFF2-40B4-BE49-F238E27FC236}">
                <a16:creationId xmlns:a16="http://schemas.microsoft.com/office/drawing/2014/main" id="{CE86C7DF-20B0-B7B3-8216-3E5C2C3E9506}"/>
              </a:ext>
            </a:extLst>
          </p:cNvPr>
          <p:cNvSpPr txBox="1"/>
          <p:nvPr/>
        </p:nvSpPr>
        <p:spPr>
          <a:xfrm>
            <a:off x="3203689" y="434175"/>
            <a:ext cx="4496039" cy="369332"/>
          </a:xfrm>
          <a:prstGeom prst="rect">
            <a:avLst/>
          </a:prstGeom>
          <a:noFill/>
        </p:spPr>
        <p:txBody>
          <a:bodyPr wrap="none" rtlCol="0">
            <a:spAutoFit/>
          </a:bodyPr>
          <a:lstStyle/>
          <a:p>
            <a:r>
              <a:rPr lang="en-US" dirty="0">
                <a:solidFill>
                  <a:schemeClr val="accent1">
                    <a:lumMod val="75000"/>
                  </a:schemeClr>
                </a:solidFill>
              </a:rPr>
              <a:t>Major Step 2 – Make the </a:t>
            </a:r>
            <a:r>
              <a:rPr lang="en-US" dirty="0" err="1">
                <a:solidFill>
                  <a:schemeClr val="accent1">
                    <a:lumMod val="75000"/>
                  </a:schemeClr>
                </a:solidFill>
              </a:rPr>
              <a:t>DESeq</a:t>
            </a:r>
            <a:r>
              <a:rPr lang="en-US" dirty="0">
                <a:solidFill>
                  <a:schemeClr val="accent1">
                    <a:lumMod val="75000"/>
                  </a:schemeClr>
                </a:solidFill>
              </a:rPr>
              <a:t> Data set (</a:t>
            </a:r>
            <a:r>
              <a:rPr lang="en-US" dirty="0" err="1">
                <a:solidFill>
                  <a:schemeClr val="accent1">
                    <a:lumMod val="75000"/>
                  </a:schemeClr>
                </a:solidFill>
              </a:rPr>
              <a:t>dds</a:t>
            </a:r>
            <a:r>
              <a:rPr lang="en-US" dirty="0">
                <a:solidFill>
                  <a:schemeClr val="accent1">
                    <a:lumMod val="75000"/>
                  </a:schemeClr>
                </a:solidFill>
              </a:rPr>
              <a:t>)</a:t>
            </a:r>
          </a:p>
        </p:txBody>
      </p:sp>
      <p:sp>
        <p:nvSpPr>
          <p:cNvPr id="4" name="TextBox 3">
            <a:extLst>
              <a:ext uri="{FF2B5EF4-FFF2-40B4-BE49-F238E27FC236}">
                <a16:creationId xmlns:a16="http://schemas.microsoft.com/office/drawing/2014/main" id="{8DC2A520-BE9E-111D-5348-1FEB2F30750F}"/>
              </a:ext>
            </a:extLst>
          </p:cNvPr>
          <p:cNvSpPr txBox="1"/>
          <p:nvPr/>
        </p:nvSpPr>
        <p:spPr>
          <a:xfrm>
            <a:off x="2195689" y="2365022"/>
            <a:ext cx="2645276" cy="369332"/>
          </a:xfrm>
          <a:prstGeom prst="rect">
            <a:avLst/>
          </a:prstGeom>
          <a:noFill/>
        </p:spPr>
        <p:txBody>
          <a:bodyPr wrap="none" rtlCol="0">
            <a:spAutoFit/>
          </a:bodyPr>
          <a:lstStyle/>
          <a:p>
            <a:r>
              <a:rPr lang="en-US" dirty="0"/>
              <a:t>Function to create dataset</a:t>
            </a:r>
          </a:p>
        </p:txBody>
      </p:sp>
      <p:sp>
        <p:nvSpPr>
          <p:cNvPr id="5" name="TextBox 4">
            <a:extLst>
              <a:ext uri="{FF2B5EF4-FFF2-40B4-BE49-F238E27FC236}">
                <a16:creationId xmlns:a16="http://schemas.microsoft.com/office/drawing/2014/main" id="{12525BB0-FB29-08B3-C24C-FC11F7AA6A06}"/>
              </a:ext>
            </a:extLst>
          </p:cNvPr>
          <p:cNvSpPr txBox="1"/>
          <p:nvPr/>
        </p:nvSpPr>
        <p:spPr>
          <a:xfrm>
            <a:off x="5108222" y="2549688"/>
            <a:ext cx="1794934" cy="646331"/>
          </a:xfrm>
          <a:prstGeom prst="rect">
            <a:avLst/>
          </a:prstGeom>
          <a:noFill/>
        </p:spPr>
        <p:txBody>
          <a:bodyPr wrap="square" rtlCol="0">
            <a:spAutoFit/>
          </a:bodyPr>
          <a:lstStyle/>
          <a:p>
            <a:r>
              <a:rPr lang="en-US" dirty="0" err="1"/>
              <a:t>Txi</a:t>
            </a:r>
            <a:r>
              <a:rPr lang="en-US" dirty="0"/>
              <a:t> object or counts</a:t>
            </a:r>
          </a:p>
        </p:txBody>
      </p:sp>
      <p:sp>
        <p:nvSpPr>
          <p:cNvPr id="6" name="TextBox 5">
            <a:extLst>
              <a:ext uri="{FF2B5EF4-FFF2-40B4-BE49-F238E27FC236}">
                <a16:creationId xmlns:a16="http://schemas.microsoft.com/office/drawing/2014/main" id="{0909F5BA-8931-15A5-1528-646B051B446E}"/>
              </a:ext>
            </a:extLst>
          </p:cNvPr>
          <p:cNvSpPr txBox="1"/>
          <p:nvPr/>
        </p:nvSpPr>
        <p:spPr>
          <a:xfrm>
            <a:off x="6688667" y="2549688"/>
            <a:ext cx="1794934" cy="1200329"/>
          </a:xfrm>
          <a:prstGeom prst="rect">
            <a:avLst/>
          </a:prstGeom>
          <a:noFill/>
        </p:spPr>
        <p:txBody>
          <a:bodyPr wrap="square" rtlCol="0">
            <a:spAutoFit/>
          </a:bodyPr>
          <a:lstStyle/>
          <a:p>
            <a:r>
              <a:rPr lang="en-US" dirty="0"/>
              <a:t>Sample or column data for </a:t>
            </a:r>
            <a:r>
              <a:rPr lang="en-US" dirty="0" err="1"/>
              <a:t>summarizedExperiment</a:t>
            </a:r>
            <a:endParaRPr lang="en-US" dirty="0"/>
          </a:p>
        </p:txBody>
      </p:sp>
      <p:sp>
        <p:nvSpPr>
          <p:cNvPr id="7" name="TextBox 6">
            <a:extLst>
              <a:ext uri="{FF2B5EF4-FFF2-40B4-BE49-F238E27FC236}">
                <a16:creationId xmlns:a16="http://schemas.microsoft.com/office/drawing/2014/main" id="{500FE29D-414B-3E6B-CA01-B89349676FC6}"/>
              </a:ext>
            </a:extLst>
          </p:cNvPr>
          <p:cNvSpPr txBox="1"/>
          <p:nvPr/>
        </p:nvSpPr>
        <p:spPr>
          <a:xfrm>
            <a:off x="9471378" y="2692400"/>
            <a:ext cx="2087303" cy="646331"/>
          </a:xfrm>
          <a:prstGeom prst="rect">
            <a:avLst/>
          </a:prstGeom>
          <a:noFill/>
        </p:spPr>
        <p:txBody>
          <a:bodyPr wrap="none" rtlCol="0">
            <a:spAutoFit/>
          </a:bodyPr>
          <a:lstStyle/>
          <a:p>
            <a:r>
              <a:rPr lang="en-US" dirty="0"/>
              <a:t>Experimental design</a:t>
            </a:r>
          </a:p>
          <a:p>
            <a:endParaRPr lang="en-US" dirty="0"/>
          </a:p>
        </p:txBody>
      </p:sp>
      <p:cxnSp>
        <p:nvCxnSpPr>
          <p:cNvPr id="9" name="Straight Arrow Connector 8">
            <a:extLst>
              <a:ext uri="{FF2B5EF4-FFF2-40B4-BE49-F238E27FC236}">
                <a16:creationId xmlns:a16="http://schemas.microsoft.com/office/drawing/2014/main" id="{352E24F6-DD12-78CA-B6C4-378FD3E56A61}"/>
              </a:ext>
            </a:extLst>
          </p:cNvPr>
          <p:cNvCxnSpPr/>
          <p:nvPr/>
        </p:nvCxnSpPr>
        <p:spPr>
          <a:xfrm flipV="1">
            <a:off x="3054220" y="1604865"/>
            <a:ext cx="777551" cy="7601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0101B28-7B9B-26CF-0556-B1530EEF411F}"/>
              </a:ext>
            </a:extLst>
          </p:cNvPr>
          <p:cNvCxnSpPr>
            <a:cxnSpLocks/>
          </p:cNvCxnSpPr>
          <p:nvPr/>
        </p:nvCxnSpPr>
        <p:spPr>
          <a:xfrm flipH="1" flipV="1">
            <a:off x="5618516" y="1613961"/>
            <a:ext cx="80980" cy="7510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8B8AA2E-3CD6-FDF6-0130-3A8FAD22CA77}"/>
              </a:ext>
            </a:extLst>
          </p:cNvPr>
          <p:cNvCxnSpPr>
            <a:cxnSpLocks/>
          </p:cNvCxnSpPr>
          <p:nvPr/>
        </p:nvCxnSpPr>
        <p:spPr>
          <a:xfrm flipH="1" flipV="1">
            <a:off x="6862666" y="1666128"/>
            <a:ext cx="488371" cy="784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6A0F839-4028-11B6-09AF-B7FCEDFAA61F}"/>
              </a:ext>
            </a:extLst>
          </p:cNvPr>
          <p:cNvCxnSpPr>
            <a:cxnSpLocks/>
          </p:cNvCxnSpPr>
          <p:nvPr/>
        </p:nvCxnSpPr>
        <p:spPr>
          <a:xfrm flipH="1" flipV="1">
            <a:off x="9273074" y="1731810"/>
            <a:ext cx="488371" cy="784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216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descr="Image">
            <a:extLst>
              <a:ext uri="{FF2B5EF4-FFF2-40B4-BE49-F238E27FC236}">
                <a16:creationId xmlns:a16="http://schemas.microsoft.com/office/drawing/2014/main" id="{1EF66AA6-22D6-8F94-9470-944DED782D15}"/>
              </a:ext>
            </a:extLst>
          </p:cNvPr>
          <p:cNvPicPr>
            <a:picLocks noChangeAspect="1"/>
          </p:cNvPicPr>
          <p:nvPr/>
        </p:nvPicPr>
        <p:blipFill>
          <a:blip r:embed="rId2"/>
          <a:stretch>
            <a:fillRect/>
          </a:stretch>
        </p:blipFill>
        <p:spPr>
          <a:xfrm>
            <a:off x="6029822" y="1691950"/>
            <a:ext cx="4725304" cy="3842292"/>
          </a:xfrm>
          <a:prstGeom prst="rect">
            <a:avLst/>
          </a:prstGeom>
          <a:ln w="12700">
            <a:miter lim="400000"/>
          </a:ln>
        </p:spPr>
      </p:pic>
      <p:sp>
        <p:nvSpPr>
          <p:cNvPr id="3" name="TextBox 2">
            <a:extLst>
              <a:ext uri="{FF2B5EF4-FFF2-40B4-BE49-F238E27FC236}">
                <a16:creationId xmlns:a16="http://schemas.microsoft.com/office/drawing/2014/main" id="{CE86C7DF-20B0-B7B3-8216-3E5C2C3E9506}"/>
              </a:ext>
            </a:extLst>
          </p:cNvPr>
          <p:cNvSpPr txBox="1"/>
          <p:nvPr/>
        </p:nvSpPr>
        <p:spPr>
          <a:xfrm>
            <a:off x="3203689" y="434175"/>
            <a:ext cx="4496039" cy="369332"/>
          </a:xfrm>
          <a:prstGeom prst="rect">
            <a:avLst/>
          </a:prstGeom>
          <a:noFill/>
        </p:spPr>
        <p:txBody>
          <a:bodyPr wrap="none" rtlCol="0">
            <a:spAutoFit/>
          </a:bodyPr>
          <a:lstStyle/>
          <a:p>
            <a:r>
              <a:rPr lang="en-US" dirty="0">
                <a:solidFill>
                  <a:schemeClr val="accent1">
                    <a:lumMod val="75000"/>
                  </a:schemeClr>
                </a:solidFill>
              </a:rPr>
              <a:t>Major Step 2 – Make the </a:t>
            </a:r>
            <a:r>
              <a:rPr lang="en-US" dirty="0" err="1">
                <a:solidFill>
                  <a:schemeClr val="accent1">
                    <a:lumMod val="75000"/>
                  </a:schemeClr>
                </a:solidFill>
              </a:rPr>
              <a:t>DESeq</a:t>
            </a:r>
            <a:r>
              <a:rPr lang="en-US" dirty="0">
                <a:solidFill>
                  <a:schemeClr val="accent1">
                    <a:lumMod val="75000"/>
                  </a:schemeClr>
                </a:solidFill>
              </a:rPr>
              <a:t> Data set (</a:t>
            </a:r>
            <a:r>
              <a:rPr lang="en-US" dirty="0" err="1">
                <a:solidFill>
                  <a:schemeClr val="accent1">
                    <a:lumMod val="75000"/>
                  </a:schemeClr>
                </a:solidFill>
              </a:rPr>
              <a:t>dds</a:t>
            </a:r>
            <a:r>
              <a:rPr lang="en-US" dirty="0">
                <a:solidFill>
                  <a:schemeClr val="accent1">
                    <a:lumMod val="75000"/>
                  </a:schemeClr>
                </a:solidFill>
              </a:rPr>
              <a:t>)</a:t>
            </a:r>
          </a:p>
        </p:txBody>
      </p:sp>
      <p:pic>
        <p:nvPicPr>
          <p:cNvPr id="8" name="Picture 7">
            <a:extLst>
              <a:ext uri="{FF2B5EF4-FFF2-40B4-BE49-F238E27FC236}">
                <a16:creationId xmlns:a16="http://schemas.microsoft.com/office/drawing/2014/main" id="{F2E7FA2B-8156-46AA-9594-D6C4AC0781F3}"/>
              </a:ext>
            </a:extLst>
          </p:cNvPr>
          <p:cNvPicPr>
            <a:picLocks noChangeAspect="1"/>
          </p:cNvPicPr>
          <p:nvPr/>
        </p:nvPicPr>
        <p:blipFill>
          <a:blip r:embed="rId3"/>
          <a:stretch>
            <a:fillRect/>
          </a:stretch>
        </p:blipFill>
        <p:spPr>
          <a:xfrm>
            <a:off x="611155" y="1080388"/>
            <a:ext cx="6038461" cy="1503060"/>
          </a:xfrm>
          <a:prstGeom prst="rect">
            <a:avLst/>
          </a:prstGeom>
        </p:spPr>
      </p:pic>
      <p:pic>
        <p:nvPicPr>
          <p:cNvPr id="13" name="Picture 12">
            <a:extLst>
              <a:ext uri="{FF2B5EF4-FFF2-40B4-BE49-F238E27FC236}">
                <a16:creationId xmlns:a16="http://schemas.microsoft.com/office/drawing/2014/main" id="{49642CC9-8898-9E7C-226F-42C8B951CD67}"/>
              </a:ext>
            </a:extLst>
          </p:cNvPr>
          <p:cNvPicPr>
            <a:picLocks noChangeAspect="1"/>
          </p:cNvPicPr>
          <p:nvPr/>
        </p:nvPicPr>
        <p:blipFill>
          <a:blip r:embed="rId4"/>
          <a:stretch>
            <a:fillRect/>
          </a:stretch>
        </p:blipFill>
        <p:spPr>
          <a:xfrm>
            <a:off x="611155" y="3596066"/>
            <a:ext cx="5872863" cy="988375"/>
          </a:xfrm>
          <a:prstGeom prst="rect">
            <a:avLst/>
          </a:prstGeom>
        </p:spPr>
      </p:pic>
    </p:spTree>
    <p:extLst>
      <p:ext uri="{BB962C8B-B14F-4D97-AF65-F5344CB8AC3E}">
        <p14:creationId xmlns:p14="http://schemas.microsoft.com/office/powerpoint/2010/main" val="1503326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Alliteratively - if you use a tool like featureCounts or already have a count matrix"/>
          <p:cNvSpPr txBox="1"/>
          <p:nvPr/>
        </p:nvSpPr>
        <p:spPr>
          <a:xfrm>
            <a:off x="2571892" y="252214"/>
            <a:ext cx="6304868"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a:lvl1pPr>
          </a:lstStyle>
          <a:p>
            <a:r>
              <a:rPr lang="en-US" sz="1500" dirty="0"/>
              <a:t>Alternatively</a:t>
            </a:r>
            <a:r>
              <a:rPr sz="1500" dirty="0"/>
              <a:t> - if you use a tool like </a:t>
            </a:r>
            <a:r>
              <a:rPr sz="1500" dirty="0" err="1"/>
              <a:t>featureCounts</a:t>
            </a:r>
            <a:r>
              <a:rPr sz="1500" dirty="0"/>
              <a:t> or already have a count matrix</a:t>
            </a:r>
          </a:p>
        </p:txBody>
      </p:sp>
      <p:pic>
        <p:nvPicPr>
          <p:cNvPr id="311" name="Image" descr="Image"/>
          <p:cNvPicPr>
            <a:picLocks noChangeAspect="1"/>
          </p:cNvPicPr>
          <p:nvPr/>
        </p:nvPicPr>
        <p:blipFill>
          <a:blip r:embed="rId3"/>
          <a:stretch>
            <a:fillRect/>
          </a:stretch>
        </p:blipFill>
        <p:spPr>
          <a:xfrm>
            <a:off x="2486994" y="1273317"/>
            <a:ext cx="8335217" cy="590370"/>
          </a:xfrm>
          <a:prstGeom prst="rect">
            <a:avLst/>
          </a:prstGeom>
          <a:ln w="12700">
            <a:miter lim="400000"/>
          </a:ln>
        </p:spPr>
      </p:pic>
      <p:pic>
        <p:nvPicPr>
          <p:cNvPr id="312" name="Image" descr="Image"/>
          <p:cNvPicPr>
            <a:picLocks noChangeAspect="1"/>
          </p:cNvPicPr>
          <p:nvPr/>
        </p:nvPicPr>
        <p:blipFill>
          <a:blip r:embed="rId4"/>
          <a:stretch>
            <a:fillRect/>
          </a:stretch>
        </p:blipFill>
        <p:spPr>
          <a:xfrm>
            <a:off x="999972" y="4215755"/>
            <a:ext cx="1098652" cy="1787489"/>
          </a:xfrm>
          <a:prstGeom prst="rect">
            <a:avLst/>
          </a:prstGeom>
          <a:ln w="12700">
            <a:miter lim="400000"/>
          </a:ln>
        </p:spPr>
      </p:pic>
      <p:pic>
        <p:nvPicPr>
          <p:cNvPr id="313" name="Image" descr="Image"/>
          <p:cNvPicPr>
            <a:picLocks noChangeAspect="1"/>
          </p:cNvPicPr>
          <p:nvPr/>
        </p:nvPicPr>
        <p:blipFill>
          <a:blip r:embed="rId5"/>
          <a:stretch>
            <a:fillRect/>
          </a:stretch>
        </p:blipFill>
        <p:spPr>
          <a:xfrm>
            <a:off x="2412518" y="4194382"/>
            <a:ext cx="8779511" cy="1830234"/>
          </a:xfrm>
          <a:prstGeom prst="rect">
            <a:avLst/>
          </a:prstGeom>
          <a:ln w="12700">
            <a:miter lim="400000"/>
          </a:ln>
        </p:spPr>
      </p:pic>
      <p:sp>
        <p:nvSpPr>
          <p:cNvPr id="314" name="Samples"/>
          <p:cNvSpPr txBox="1"/>
          <p:nvPr/>
        </p:nvSpPr>
        <p:spPr>
          <a:xfrm>
            <a:off x="1118572" y="6040405"/>
            <a:ext cx="44242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Samples</a:t>
            </a:r>
          </a:p>
        </p:txBody>
      </p:sp>
      <p:sp>
        <p:nvSpPr>
          <p:cNvPr id="315" name="Count Matrix"/>
          <p:cNvSpPr txBox="1"/>
          <p:nvPr/>
        </p:nvSpPr>
        <p:spPr>
          <a:xfrm>
            <a:off x="6255681" y="6108829"/>
            <a:ext cx="66845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Count Matrix</a:t>
            </a:r>
          </a:p>
        </p:txBody>
      </p:sp>
      <p:pic>
        <p:nvPicPr>
          <p:cNvPr id="316" name="Image" descr="Image"/>
          <p:cNvPicPr>
            <a:picLocks noChangeAspect="1"/>
          </p:cNvPicPr>
          <p:nvPr/>
        </p:nvPicPr>
        <p:blipFill>
          <a:blip r:embed="rId6"/>
          <a:stretch>
            <a:fillRect/>
          </a:stretch>
        </p:blipFill>
        <p:spPr>
          <a:xfrm>
            <a:off x="2475812" y="2809959"/>
            <a:ext cx="1657351" cy="438151"/>
          </a:xfrm>
          <a:prstGeom prst="rect">
            <a:avLst/>
          </a:prstGeom>
          <a:ln w="12700">
            <a:miter lim="400000"/>
          </a:ln>
        </p:spPr>
      </p:pic>
      <p:pic>
        <p:nvPicPr>
          <p:cNvPr id="317" name="Image" descr="Image"/>
          <p:cNvPicPr>
            <a:picLocks noChangeAspect="1"/>
          </p:cNvPicPr>
          <p:nvPr/>
        </p:nvPicPr>
        <p:blipFill>
          <a:blip r:embed="rId7"/>
          <a:stretch>
            <a:fillRect/>
          </a:stretch>
        </p:blipFill>
        <p:spPr>
          <a:xfrm>
            <a:off x="2480348" y="1984398"/>
            <a:ext cx="3924301" cy="704851"/>
          </a:xfrm>
          <a:prstGeom prst="rect">
            <a:avLst/>
          </a:prstGeom>
          <a:ln w="12700">
            <a:miter lim="400000"/>
          </a:ln>
        </p:spPr>
      </p:pic>
      <p:sp>
        <p:nvSpPr>
          <p:cNvPr id="2" name="TextBox 1">
            <a:extLst>
              <a:ext uri="{FF2B5EF4-FFF2-40B4-BE49-F238E27FC236}">
                <a16:creationId xmlns:a16="http://schemas.microsoft.com/office/drawing/2014/main" id="{D1DD6690-7E07-80B6-D900-31852FAAC8DD}"/>
              </a:ext>
            </a:extLst>
          </p:cNvPr>
          <p:cNvSpPr txBox="1"/>
          <p:nvPr/>
        </p:nvSpPr>
        <p:spPr>
          <a:xfrm>
            <a:off x="6924134" y="2059538"/>
            <a:ext cx="3498476" cy="369332"/>
          </a:xfrm>
          <a:prstGeom prst="rect">
            <a:avLst/>
          </a:prstGeom>
          <a:noFill/>
        </p:spPr>
        <p:txBody>
          <a:bodyPr wrap="square" rtlCol="0">
            <a:spAutoFit/>
          </a:bodyPr>
          <a:lstStyle/>
          <a:p>
            <a:r>
              <a:rPr lang="en-US"/>
              <a:t>Can also use janitor::clean_names()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40FA30D-2EA4-3BA6-C21E-5076E6C154A7}"/>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300" kern="1200">
                <a:solidFill>
                  <a:srgbClr val="FFFFFF"/>
                </a:solidFill>
                <a:latin typeface="+mj-lt"/>
                <a:ea typeface="+mj-ea"/>
                <a:cs typeface="+mj-cs"/>
              </a:rPr>
              <a:t>Additional functions for reading in data to a DESeqDataSet</a:t>
            </a:r>
          </a:p>
        </p:txBody>
      </p:sp>
      <p:pic>
        <p:nvPicPr>
          <p:cNvPr id="2" name="Picture 1">
            <a:extLst>
              <a:ext uri="{FF2B5EF4-FFF2-40B4-BE49-F238E27FC236}">
                <a16:creationId xmlns:a16="http://schemas.microsoft.com/office/drawing/2014/main" id="{C7D251A9-187A-B497-1768-AC5DE3B2C57B}"/>
              </a:ext>
            </a:extLst>
          </p:cNvPr>
          <p:cNvPicPr>
            <a:picLocks noChangeAspect="1"/>
          </p:cNvPicPr>
          <p:nvPr/>
        </p:nvPicPr>
        <p:blipFill>
          <a:blip r:embed="rId2"/>
          <a:stretch>
            <a:fillRect/>
          </a:stretch>
        </p:blipFill>
        <p:spPr>
          <a:xfrm>
            <a:off x="4777316" y="2410731"/>
            <a:ext cx="6780700" cy="2034209"/>
          </a:xfrm>
          <a:prstGeom prst="rect">
            <a:avLst/>
          </a:prstGeom>
        </p:spPr>
      </p:pic>
    </p:spTree>
    <p:extLst>
      <p:ext uri="{BB962C8B-B14F-4D97-AF65-F5344CB8AC3E}">
        <p14:creationId xmlns:p14="http://schemas.microsoft.com/office/powerpoint/2010/main" val="3638044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Raw Counts"/>
          <p:cNvSpPr txBox="1"/>
          <p:nvPr/>
        </p:nvSpPr>
        <p:spPr>
          <a:xfrm>
            <a:off x="5391694" y="1681708"/>
            <a:ext cx="993798"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b="1"/>
            </a:lvl1pPr>
          </a:lstStyle>
          <a:p>
            <a:r>
              <a:rPr sz="1500"/>
              <a:t>Raw Counts</a:t>
            </a:r>
          </a:p>
        </p:txBody>
      </p:sp>
      <p:graphicFrame>
        <p:nvGraphicFramePr>
          <p:cNvPr id="336" name="Table"/>
          <p:cNvGraphicFramePr/>
          <p:nvPr/>
        </p:nvGraphicFramePr>
        <p:xfrm>
          <a:off x="5348285" y="1108081"/>
          <a:ext cx="1251728" cy="147320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337" name="Genes"/>
          <p:cNvSpPr txBox="1"/>
          <p:nvPr/>
        </p:nvSpPr>
        <p:spPr>
          <a:xfrm rot="16200000">
            <a:off x="5001286" y="1290373"/>
            <a:ext cx="34464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Genes</a:t>
            </a:r>
          </a:p>
        </p:txBody>
      </p:sp>
      <p:sp>
        <p:nvSpPr>
          <p:cNvPr id="338" name="Samples"/>
          <p:cNvSpPr txBox="1"/>
          <p:nvPr/>
        </p:nvSpPr>
        <p:spPr>
          <a:xfrm>
            <a:off x="5649155" y="928127"/>
            <a:ext cx="44242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Samples</a:t>
            </a:r>
          </a:p>
        </p:txBody>
      </p:sp>
      <p:sp>
        <p:nvSpPr>
          <p:cNvPr id="339" name="Visualization/Quality Control"/>
          <p:cNvSpPr txBox="1"/>
          <p:nvPr/>
        </p:nvSpPr>
        <p:spPr>
          <a:xfrm>
            <a:off x="2390075" y="2514372"/>
            <a:ext cx="145713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Visualization/Quality Control</a:t>
            </a:r>
          </a:p>
        </p:txBody>
      </p:sp>
      <p:sp>
        <p:nvSpPr>
          <p:cNvPr id="340" name="Differential Expression"/>
          <p:cNvSpPr txBox="1"/>
          <p:nvPr/>
        </p:nvSpPr>
        <p:spPr>
          <a:xfrm>
            <a:off x="7937584" y="2514372"/>
            <a:ext cx="11445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Differential Expression</a:t>
            </a:r>
          </a:p>
        </p:txBody>
      </p:sp>
      <p:sp>
        <p:nvSpPr>
          <p:cNvPr id="341"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42" name="Line"/>
          <p:cNvSpPr/>
          <p:nvPr/>
        </p:nvSpPr>
        <p:spPr>
          <a:xfrm flipH="1">
            <a:off x="4439300"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43" name="DESeq2::vst()…"/>
          <p:cNvSpPr txBox="1"/>
          <p:nvPr/>
        </p:nvSpPr>
        <p:spPr>
          <a:xfrm>
            <a:off x="2154903" y="2723610"/>
            <a:ext cx="2381999"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DESeq2::vst()</a:t>
            </a:r>
          </a:p>
          <a:p>
            <a:pPr algn="l">
              <a:defRPr sz="3000"/>
            </a:pPr>
            <a:r>
              <a:rPr sz="1500"/>
              <a:t>DESeq2::rlog()</a:t>
            </a:r>
          </a:p>
          <a:p>
            <a:pPr algn="l">
              <a:defRPr sz="3000"/>
            </a:pPr>
            <a:r>
              <a:rPr sz="1500"/>
              <a:t>DESeq2::plotPCA()</a:t>
            </a:r>
          </a:p>
          <a:p>
            <a:pPr algn="l">
              <a:defRPr sz="3000"/>
            </a:pPr>
            <a:r>
              <a:rPr sz="1500"/>
              <a:t>DESeq2::plotCounts()</a:t>
            </a:r>
          </a:p>
          <a:p>
            <a:pPr algn="l">
              <a:defRPr sz="3000"/>
            </a:pPr>
            <a:r>
              <a:rPr sz="1500"/>
              <a:t>ComplexHeatmap::Heatmap()</a:t>
            </a:r>
          </a:p>
        </p:txBody>
      </p:sp>
      <p:sp>
        <p:nvSpPr>
          <p:cNvPr id="344" name="DESeq2::DESeq()…"/>
          <p:cNvSpPr txBox="1"/>
          <p:nvPr/>
        </p:nvSpPr>
        <p:spPr>
          <a:xfrm>
            <a:off x="8011802" y="3069858"/>
            <a:ext cx="1385379"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345" name="Rectangle"/>
          <p:cNvSpPr/>
          <p:nvPr/>
        </p:nvSpPr>
        <p:spPr>
          <a:xfrm>
            <a:off x="2023250"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6" name="Rectangle"/>
          <p:cNvSpPr/>
          <p:nvPr/>
        </p:nvSpPr>
        <p:spPr>
          <a:xfrm>
            <a:off x="7317738" y="2701635"/>
            <a:ext cx="2934229" cy="1512497"/>
          </a:xfrm>
          <a:prstGeom prst="rect">
            <a:avLst/>
          </a:prstGeom>
          <a:ln w="50800">
            <a:solidFill>
              <a:schemeClr val="accent5">
                <a:lumOff val="-29866"/>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7" name="Goals in RNA-seq Analysis"/>
          <p:cNvSpPr txBox="1"/>
          <p:nvPr/>
        </p:nvSpPr>
        <p:spPr>
          <a:xfrm>
            <a:off x="4137736" y="338554"/>
            <a:ext cx="335098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Goals in RNA-seq Analysis</a:t>
            </a:r>
          </a:p>
        </p:txBody>
      </p:sp>
      <p:sp>
        <p:nvSpPr>
          <p:cNvPr id="348" name="R code for Differential Expression"/>
          <p:cNvSpPr txBox="1"/>
          <p:nvPr/>
        </p:nvSpPr>
        <p:spPr>
          <a:xfrm>
            <a:off x="6935507" y="4459251"/>
            <a:ext cx="3507435"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000"/>
            </a:lvl1pPr>
          </a:lstStyle>
          <a:p>
            <a:r>
              <a:rPr sz="2000"/>
              <a:t>R code for Differential Expression</a:t>
            </a:r>
          </a:p>
        </p:txBody>
      </p:sp>
      <p:sp>
        <p:nvSpPr>
          <p:cNvPr id="349" name="Full annotated methods in salmon_DE.R"/>
          <p:cNvSpPr txBox="1"/>
          <p:nvPr/>
        </p:nvSpPr>
        <p:spPr>
          <a:xfrm>
            <a:off x="6096368" y="4794099"/>
            <a:ext cx="5045805"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a:solidFill>
                  <a:schemeClr val="accent1">
                    <a:hueOff val="114395"/>
                    <a:lumOff val="-24975"/>
                  </a:schemeClr>
                </a:solidFill>
              </a:defRPr>
            </a:lvl1pPr>
          </a:lstStyle>
          <a:p>
            <a:r>
              <a:rPr sz="2400" dirty="0"/>
              <a:t>Full annotated methods in </a:t>
            </a:r>
            <a:r>
              <a:rPr sz="2400" dirty="0" err="1"/>
              <a:t>salmon_DE.R</a:t>
            </a:r>
            <a:endParaRPr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Differential Expression"/>
          <p:cNvSpPr txBox="1"/>
          <p:nvPr/>
        </p:nvSpPr>
        <p:spPr>
          <a:xfrm>
            <a:off x="7937584" y="2514372"/>
            <a:ext cx="11445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Differential Expression</a:t>
            </a:r>
          </a:p>
        </p:txBody>
      </p:sp>
      <p:sp>
        <p:nvSpPr>
          <p:cNvPr id="390"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91" name="DESeq2::DESeq()…"/>
          <p:cNvSpPr txBox="1"/>
          <p:nvPr/>
        </p:nvSpPr>
        <p:spPr>
          <a:xfrm>
            <a:off x="7859683" y="2903697"/>
            <a:ext cx="1385379"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392"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93" name="Goals in RNA-seq Analysis"/>
          <p:cNvSpPr txBox="1"/>
          <p:nvPr/>
        </p:nvSpPr>
        <p:spPr>
          <a:xfrm>
            <a:off x="4137736" y="338554"/>
            <a:ext cx="335098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Goals in RNA-seq Analysis</a:t>
            </a:r>
          </a:p>
        </p:txBody>
      </p:sp>
      <p:sp>
        <p:nvSpPr>
          <p:cNvPr id="394" name="edgeR::glmFit()…"/>
          <p:cNvSpPr txBox="1"/>
          <p:nvPr/>
        </p:nvSpPr>
        <p:spPr>
          <a:xfrm>
            <a:off x="7884448" y="3422659"/>
            <a:ext cx="1353704"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edgeR::glmFit()</a:t>
            </a:r>
          </a:p>
          <a:p>
            <a:pPr algn="l">
              <a:defRPr sz="3000"/>
            </a:pPr>
            <a:r>
              <a:rPr sz="1500"/>
              <a:t>edgeR::glmLRT()</a:t>
            </a:r>
          </a:p>
          <a:p>
            <a:pPr algn="l">
              <a:defRPr sz="3000"/>
            </a:pPr>
            <a:r>
              <a:rPr sz="1500"/>
              <a:t>edgeR::topTags()</a:t>
            </a:r>
          </a:p>
        </p:txBody>
      </p:sp>
      <p:sp>
        <p:nvSpPr>
          <p:cNvPr id="395" name="estimateSizeFactors"/>
          <p:cNvSpPr txBox="1"/>
          <p:nvPr/>
        </p:nvSpPr>
        <p:spPr>
          <a:xfrm>
            <a:off x="4398603" y="3077482"/>
            <a:ext cx="98584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dirty="0" err="1"/>
              <a:t>estimateSizeFactors</a:t>
            </a:r>
            <a:endParaRPr sz="900" dirty="0"/>
          </a:p>
        </p:txBody>
      </p:sp>
      <p:sp>
        <p:nvSpPr>
          <p:cNvPr id="396" name="estimateDispersions"/>
          <p:cNvSpPr txBox="1"/>
          <p:nvPr/>
        </p:nvSpPr>
        <p:spPr>
          <a:xfrm>
            <a:off x="4389785" y="3260613"/>
            <a:ext cx="100348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dirty="0" err="1"/>
              <a:t>estimateDispersions</a:t>
            </a:r>
            <a:endParaRPr sz="900" dirty="0"/>
          </a:p>
        </p:txBody>
      </p:sp>
      <p:sp>
        <p:nvSpPr>
          <p:cNvPr id="397" name="GLM fit for each gene"/>
          <p:cNvSpPr txBox="1"/>
          <p:nvPr/>
        </p:nvSpPr>
        <p:spPr>
          <a:xfrm>
            <a:off x="4389785" y="3469797"/>
            <a:ext cx="106279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dirty="0"/>
              <a:t>GLM fit for each gene</a:t>
            </a:r>
          </a:p>
        </p:txBody>
      </p:sp>
      <p:sp>
        <p:nvSpPr>
          <p:cNvPr id="398" name="Rectangle"/>
          <p:cNvSpPr/>
          <p:nvPr/>
        </p:nvSpPr>
        <p:spPr>
          <a:xfrm>
            <a:off x="4155661" y="3020542"/>
            <a:ext cx="1920443" cy="816916"/>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99" name="Line"/>
          <p:cNvSpPr/>
          <p:nvPr/>
        </p:nvSpPr>
        <p:spPr>
          <a:xfrm flipH="1">
            <a:off x="6164424" y="2950476"/>
            <a:ext cx="1619640" cy="316801"/>
          </a:xfrm>
          <a:prstGeom prst="line">
            <a:avLst/>
          </a:prstGeom>
          <a:ln w="50800">
            <a:solidFill>
              <a:srgbClr val="000000"/>
            </a:solidFill>
            <a:miter lim="400000"/>
            <a:tailEnd type="triangle"/>
          </a:ln>
        </p:spPr>
        <p:txBody>
          <a:bodyPr lIns="25400" tIns="25400" rIns="25400" bIns="25400" anchor="ctr"/>
          <a:lstStyle/>
          <a:p>
            <a:endParaRPr sz="900"/>
          </a:p>
        </p:txBody>
      </p:sp>
      <p:sp>
        <p:nvSpPr>
          <p:cNvPr id="2" name="Raw Counts">
            <a:extLst>
              <a:ext uri="{FF2B5EF4-FFF2-40B4-BE49-F238E27FC236}">
                <a16:creationId xmlns:a16="http://schemas.microsoft.com/office/drawing/2014/main" id="{5EDB4D76-43F3-C28D-6903-21FE5057A4CB}"/>
              </a:ext>
            </a:extLst>
          </p:cNvPr>
          <p:cNvSpPr txBox="1"/>
          <p:nvPr/>
        </p:nvSpPr>
        <p:spPr>
          <a:xfrm>
            <a:off x="5317035" y="2657042"/>
            <a:ext cx="993798"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b="1"/>
            </a:lvl1pPr>
          </a:lstStyle>
          <a:p>
            <a:r>
              <a:rPr sz="1500" dirty="0"/>
              <a:t>Raw Counts</a:t>
            </a:r>
          </a:p>
        </p:txBody>
      </p:sp>
      <p:graphicFrame>
        <p:nvGraphicFramePr>
          <p:cNvPr id="3" name="Table">
            <a:extLst>
              <a:ext uri="{FF2B5EF4-FFF2-40B4-BE49-F238E27FC236}">
                <a16:creationId xmlns:a16="http://schemas.microsoft.com/office/drawing/2014/main" id="{F2973178-BEE3-506A-ED72-4E980828822F}"/>
              </a:ext>
            </a:extLst>
          </p:cNvPr>
          <p:cNvGraphicFramePr/>
          <p:nvPr>
            <p:extLst>
              <p:ext uri="{D42A27DB-BD31-4B8C-83A1-F6EECF244321}">
                <p14:modId xmlns:p14="http://schemas.microsoft.com/office/powerpoint/2010/main" val="798559936"/>
              </p:ext>
            </p:extLst>
          </p:nvPr>
        </p:nvGraphicFramePr>
        <p:xfrm>
          <a:off x="5262489" y="1179988"/>
          <a:ext cx="1251728" cy="147320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dirty="0"/>
                    </a:p>
                  </a:txBody>
                  <a:tcPr marL="25400" marR="25400" marT="25400" marB="25400" anchor="ctr" horzOverflow="overflow"/>
                </a:tc>
                <a:tc>
                  <a:txBody>
                    <a:bodyPr/>
                    <a:lstStyle/>
                    <a:p>
                      <a:pPr defTabSz="914400">
                        <a:tabLst>
                          <a:tab pos="1663700" algn="l"/>
                        </a:tabLst>
                        <a:defRPr sz="3200"/>
                      </a:pPr>
                      <a:endParaRPr sz="1600" dirty="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8923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dirty="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dirty="0"/>
                    </a:p>
                  </a:txBody>
                  <a:tcPr marL="25400" marR="25400" marT="25400" marB="25400" anchor="ctr" horzOverflow="overflow"/>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dirty="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dirty="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4" name="Genes">
            <a:extLst>
              <a:ext uri="{FF2B5EF4-FFF2-40B4-BE49-F238E27FC236}">
                <a16:creationId xmlns:a16="http://schemas.microsoft.com/office/drawing/2014/main" id="{74C4E0D6-EFE6-7570-2EA4-F1C3BBDA37A9}"/>
              </a:ext>
            </a:extLst>
          </p:cNvPr>
          <p:cNvSpPr txBox="1"/>
          <p:nvPr/>
        </p:nvSpPr>
        <p:spPr>
          <a:xfrm rot="16200000">
            <a:off x="4796084" y="1788473"/>
            <a:ext cx="63959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dirty="0"/>
              <a:t>Genes</a:t>
            </a:r>
          </a:p>
        </p:txBody>
      </p:sp>
      <p:sp>
        <p:nvSpPr>
          <p:cNvPr id="5" name="Samples">
            <a:extLst>
              <a:ext uri="{FF2B5EF4-FFF2-40B4-BE49-F238E27FC236}">
                <a16:creationId xmlns:a16="http://schemas.microsoft.com/office/drawing/2014/main" id="{68347584-80AF-1914-6A38-4B4941587B5D}"/>
              </a:ext>
            </a:extLst>
          </p:cNvPr>
          <p:cNvSpPr txBox="1"/>
          <p:nvPr/>
        </p:nvSpPr>
        <p:spPr>
          <a:xfrm>
            <a:off x="5478874" y="897338"/>
            <a:ext cx="83195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dirty="0"/>
              <a:t>Samples</a:t>
            </a:r>
          </a:p>
        </p:txBody>
      </p:sp>
      <p:pic>
        <p:nvPicPr>
          <p:cNvPr id="6" name="Picture 5">
            <a:extLst>
              <a:ext uri="{FF2B5EF4-FFF2-40B4-BE49-F238E27FC236}">
                <a16:creationId xmlns:a16="http://schemas.microsoft.com/office/drawing/2014/main" id="{04F21D00-CCB7-840C-AA3C-41E92DA9B9C7}"/>
              </a:ext>
            </a:extLst>
          </p:cNvPr>
          <p:cNvPicPr>
            <a:picLocks noChangeAspect="1"/>
          </p:cNvPicPr>
          <p:nvPr/>
        </p:nvPicPr>
        <p:blipFill>
          <a:blip r:embed="rId2"/>
          <a:stretch>
            <a:fillRect/>
          </a:stretch>
        </p:blipFill>
        <p:spPr>
          <a:xfrm>
            <a:off x="1103864" y="4398826"/>
            <a:ext cx="6680200" cy="19177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Raw Counts"/>
          <p:cNvSpPr txBox="1"/>
          <p:nvPr/>
        </p:nvSpPr>
        <p:spPr>
          <a:xfrm>
            <a:off x="5317035" y="2657042"/>
            <a:ext cx="993798"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b="1"/>
            </a:lvl1pPr>
          </a:lstStyle>
          <a:p>
            <a:r>
              <a:rPr sz="1500" dirty="0"/>
              <a:t>Raw Counts</a:t>
            </a:r>
          </a:p>
        </p:txBody>
      </p:sp>
      <p:graphicFrame>
        <p:nvGraphicFramePr>
          <p:cNvPr id="402" name="Table"/>
          <p:cNvGraphicFramePr/>
          <p:nvPr>
            <p:extLst>
              <p:ext uri="{D42A27DB-BD31-4B8C-83A1-F6EECF244321}">
                <p14:modId xmlns:p14="http://schemas.microsoft.com/office/powerpoint/2010/main" val="1144715889"/>
              </p:ext>
            </p:extLst>
          </p:nvPr>
        </p:nvGraphicFramePr>
        <p:xfrm>
          <a:off x="5262489" y="1179988"/>
          <a:ext cx="1251728" cy="147320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dirty="0"/>
                    </a:p>
                  </a:txBody>
                  <a:tcPr marL="25400" marR="25400" marT="25400" marB="25400" anchor="ctr" horzOverflow="overflow"/>
                </a:tc>
                <a:tc>
                  <a:txBody>
                    <a:bodyPr/>
                    <a:lstStyle/>
                    <a:p>
                      <a:pPr defTabSz="914400">
                        <a:tabLst>
                          <a:tab pos="1663700" algn="l"/>
                        </a:tabLst>
                        <a:defRPr sz="3200"/>
                      </a:pPr>
                      <a:endParaRPr sz="1600" dirty="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8923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dirty="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dirty="0"/>
                    </a:p>
                  </a:txBody>
                  <a:tcPr marL="25400" marR="25400" marT="25400" marB="25400" anchor="ctr" horzOverflow="overflow"/>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dirty="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dirty="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403" name="Genes"/>
          <p:cNvSpPr txBox="1"/>
          <p:nvPr/>
        </p:nvSpPr>
        <p:spPr>
          <a:xfrm rot="16200000">
            <a:off x="4796084" y="1788473"/>
            <a:ext cx="63959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dirty="0"/>
              <a:t>Genes</a:t>
            </a:r>
          </a:p>
        </p:txBody>
      </p:sp>
      <p:sp>
        <p:nvSpPr>
          <p:cNvPr id="404" name="Samples"/>
          <p:cNvSpPr txBox="1"/>
          <p:nvPr/>
        </p:nvSpPr>
        <p:spPr>
          <a:xfrm>
            <a:off x="5478874" y="897338"/>
            <a:ext cx="83195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dirty="0"/>
              <a:t>Samples</a:t>
            </a:r>
          </a:p>
        </p:txBody>
      </p:sp>
      <p:sp>
        <p:nvSpPr>
          <p:cNvPr id="405" name="Differential Expression"/>
          <p:cNvSpPr txBox="1"/>
          <p:nvPr/>
        </p:nvSpPr>
        <p:spPr>
          <a:xfrm>
            <a:off x="7937584" y="2514372"/>
            <a:ext cx="11445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Differential Expression</a:t>
            </a:r>
          </a:p>
        </p:txBody>
      </p:sp>
      <p:sp>
        <p:nvSpPr>
          <p:cNvPr id="406"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407" name="DESeq2::DESeq()…"/>
          <p:cNvSpPr txBox="1"/>
          <p:nvPr/>
        </p:nvSpPr>
        <p:spPr>
          <a:xfrm>
            <a:off x="7859683" y="2903697"/>
            <a:ext cx="1385379"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408"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09" name="Goals in RNA-seq Analysis"/>
          <p:cNvSpPr txBox="1"/>
          <p:nvPr/>
        </p:nvSpPr>
        <p:spPr>
          <a:xfrm>
            <a:off x="4137736" y="338554"/>
            <a:ext cx="335098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Goals in RNA-seq Analysis</a:t>
            </a:r>
          </a:p>
        </p:txBody>
      </p:sp>
      <p:sp>
        <p:nvSpPr>
          <p:cNvPr id="410" name="edgeR::glmFit()…"/>
          <p:cNvSpPr txBox="1"/>
          <p:nvPr/>
        </p:nvSpPr>
        <p:spPr>
          <a:xfrm>
            <a:off x="7884448" y="3422659"/>
            <a:ext cx="1353704"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edgeR::glmFit()</a:t>
            </a:r>
          </a:p>
          <a:p>
            <a:pPr algn="l">
              <a:defRPr sz="3000"/>
            </a:pPr>
            <a:r>
              <a:rPr sz="1500"/>
              <a:t>edgeR::glmLRT()</a:t>
            </a:r>
          </a:p>
          <a:p>
            <a:pPr algn="l">
              <a:defRPr sz="3000"/>
            </a:pPr>
            <a:r>
              <a:rPr sz="1500"/>
              <a:t>edgeR::topTags()</a:t>
            </a:r>
          </a:p>
        </p:txBody>
      </p:sp>
      <p:sp>
        <p:nvSpPr>
          <p:cNvPr id="411" name="Rectangle"/>
          <p:cNvSpPr/>
          <p:nvPr/>
        </p:nvSpPr>
        <p:spPr>
          <a:xfrm>
            <a:off x="3641110" y="3095182"/>
            <a:ext cx="1920443" cy="816916"/>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12" name="Line"/>
          <p:cNvSpPr/>
          <p:nvPr/>
        </p:nvSpPr>
        <p:spPr>
          <a:xfrm flipH="1">
            <a:off x="5635690" y="3255419"/>
            <a:ext cx="2217082" cy="161240"/>
          </a:xfrm>
          <a:prstGeom prst="line">
            <a:avLst/>
          </a:prstGeom>
          <a:ln w="50800">
            <a:solidFill>
              <a:srgbClr val="000000"/>
            </a:solidFill>
            <a:miter lim="400000"/>
            <a:tailEnd type="triangle"/>
          </a:ln>
        </p:spPr>
        <p:txBody>
          <a:bodyPr lIns="25400" tIns="25400" rIns="25400" bIns="25400" anchor="ctr"/>
          <a:lstStyle/>
          <a:p>
            <a:endParaRPr sz="900"/>
          </a:p>
        </p:txBody>
      </p:sp>
      <p:sp>
        <p:nvSpPr>
          <p:cNvPr id="413" name="Wald Test (Default)"/>
          <p:cNvSpPr txBox="1"/>
          <p:nvPr/>
        </p:nvSpPr>
        <p:spPr>
          <a:xfrm>
            <a:off x="3865696" y="3241526"/>
            <a:ext cx="96019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dirty="0"/>
              <a:t>Wald Test (Default)</a:t>
            </a:r>
          </a:p>
        </p:txBody>
      </p:sp>
      <p:sp>
        <p:nvSpPr>
          <p:cNvPr id="414" name="Likelihood Ratio Test"/>
          <p:cNvSpPr txBox="1"/>
          <p:nvPr/>
        </p:nvSpPr>
        <p:spPr>
          <a:xfrm>
            <a:off x="3865696" y="3493387"/>
            <a:ext cx="1027525"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Likelihood Ratio Test</a:t>
            </a:r>
          </a:p>
        </p:txBody>
      </p:sp>
      <p:pic>
        <p:nvPicPr>
          <p:cNvPr id="2" name="Picture 1">
            <a:extLst>
              <a:ext uri="{FF2B5EF4-FFF2-40B4-BE49-F238E27FC236}">
                <a16:creationId xmlns:a16="http://schemas.microsoft.com/office/drawing/2014/main" id="{D29979A0-0EE2-DCCA-1290-7F777BA0434B}"/>
              </a:ext>
            </a:extLst>
          </p:cNvPr>
          <p:cNvPicPr>
            <a:picLocks noChangeAspect="1"/>
          </p:cNvPicPr>
          <p:nvPr/>
        </p:nvPicPr>
        <p:blipFill>
          <a:blip r:embed="rId3"/>
          <a:stretch>
            <a:fillRect/>
          </a:stretch>
        </p:blipFill>
        <p:spPr>
          <a:xfrm>
            <a:off x="6096000" y="4391832"/>
            <a:ext cx="4225367" cy="2087152"/>
          </a:xfrm>
          <a:prstGeom prst="rect">
            <a:avLst/>
          </a:prstGeom>
        </p:spPr>
      </p:pic>
      <p:pic>
        <p:nvPicPr>
          <p:cNvPr id="3" name="Picture 2">
            <a:extLst>
              <a:ext uri="{FF2B5EF4-FFF2-40B4-BE49-F238E27FC236}">
                <a16:creationId xmlns:a16="http://schemas.microsoft.com/office/drawing/2014/main" id="{1D47B04E-4AEC-DB46-FE58-6007735299CC}"/>
              </a:ext>
            </a:extLst>
          </p:cNvPr>
          <p:cNvPicPr>
            <a:picLocks noChangeAspect="1"/>
          </p:cNvPicPr>
          <p:nvPr/>
        </p:nvPicPr>
        <p:blipFill>
          <a:blip r:embed="rId4"/>
          <a:stretch>
            <a:fillRect/>
          </a:stretch>
        </p:blipFill>
        <p:spPr>
          <a:xfrm>
            <a:off x="680471" y="4359095"/>
            <a:ext cx="5389739" cy="251750"/>
          </a:xfrm>
          <a:prstGeom prst="rect">
            <a:avLst/>
          </a:prstGeom>
        </p:spPr>
      </p:pic>
      <p:pic>
        <p:nvPicPr>
          <p:cNvPr id="4" name="Picture 3">
            <a:extLst>
              <a:ext uri="{FF2B5EF4-FFF2-40B4-BE49-F238E27FC236}">
                <a16:creationId xmlns:a16="http://schemas.microsoft.com/office/drawing/2014/main" id="{9620D117-D4F2-3BF6-7D58-004B4B632F00}"/>
              </a:ext>
            </a:extLst>
          </p:cNvPr>
          <p:cNvPicPr>
            <a:picLocks noChangeAspect="1"/>
          </p:cNvPicPr>
          <p:nvPr/>
        </p:nvPicPr>
        <p:blipFill>
          <a:blip r:embed="rId5"/>
          <a:stretch>
            <a:fillRect/>
          </a:stretch>
        </p:blipFill>
        <p:spPr>
          <a:xfrm>
            <a:off x="680471" y="4734860"/>
            <a:ext cx="3457265" cy="18249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Why Do RNA-seq"/>
          <p:cNvSpPr txBox="1"/>
          <p:nvPr/>
        </p:nvSpPr>
        <p:spPr>
          <a:xfrm>
            <a:off x="4393429" y="263050"/>
            <a:ext cx="222843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Why Do RNA-seq</a:t>
            </a:r>
          </a:p>
        </p:txBody>
      </p:sp>
      <p:graphicFrame>
        <p:nvGraphicFramePr>
          <p:cNvPr id="171" name="Measure differences in gene expression between conditions…">
            <a:extLst>
              <a:ext uri="{FF2B5EF4-FFF2-40B4-BE49-F238E27FC236}">
                <a16:creationId xmlns:a16="http://schemas.microsoft.com/office/drawing/2014/main" id="{2F57587D-F364-7FEB-0BE8-4251E16FBAF5}"/>
              </a:ext>
            </a:extLst>
          </p:cNvPr>
          <p:cNvGraphicFramePr/>
          <p:nvPr/>
        </p:nvGraphicFramePr>
        <p:xfrm>
          <a:off x="1435661" y="1608058"/>
          <a:ext cx="9525877" cy="3098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Rounded Rectangle"/>
          <p:cNvSpPr/>
          <p:nvPr/>
        </p:nvSpPr>
        <p:spPr>
          <a:xfrm>
            <a:off x="3097209" y="1480058"/>
            <a:ext cx="2506398" cy="4323170"/>
          </a:xfrm>
          <a:prstGeom prst="roundRect">
            <a:avLst>
              <a:gd name="adj" fmla="val 15000"/>
            </a:avLst>
          </a:prstGeom>
          <a:solidFill>
            <a:schemeClr val="accent1">
              <a:lumOff val="16847"/>
            </a:schemeClr>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19" name="You could run these steps independently"/>
          <p:cNvSpPr txBox="1"/>
          <p:nvPr/>
        </p:nvSpPr>
        <p:spPr>
          <a:xfrm>
            <a:off x="2965807" y="72047"/>
            <a:ext cx="5229573"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You could run these steps independently</a:t>
            </a:r>
          </a:p>
        </p:txBody>
      </p:sp>
      <p:grpSp>
        <p:nvGrpSpPr>
          <p:cNvPr id="422" name="Group"/>
          <p:cNvGrpSpPr/>
          <p:nvPr/>
        </p:nvGrpSpPr>
        <p:grpSpPr>
          <a:xfrm>
            <a:off x="3307724" y="1936217"/>
            <a:ext cx="2085370" cy="635001"/>
            <a:chOff x="0" y="0"/>
            <a:chExt cx="4170737" cy="1270000"/>
          </a:xfrm>
        </p:grpSpPr>
        <p:sp>
          <p:nvSpPr>
            <p:cNvPr id="420" name="Rectangle"/>
            <p:cNvSpPr/>
            <p:nvPr/>
          </p:nvSpPr>
          <p:spPr>
            <a:xfrm>
              <a:off x="0" y="0"/>
              <a:ext cx="4170737" cy="1270000"/>
            </a:xfrm>
            <a:prstGeom prst="rect">
              <a:avLst/>
            </a:prstGeom>
            <a:solidFill>
              <a:srgbClr val="FFFFFF"/>
            </a:solid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1" name="Estimate size factors"/>
            <p:cNvSpPr txBox="1"/>
            <p:nvPr/>
          </p:nvSpPr>
          <p:spPr>
            <a:xfrm>
              <a:off x="614404" y="445203"/>
              <a:ext cx="2019783" cy="3795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r>
                <a:rPr sz="900"/>
                <a:t>Estimate size factors</a:t>
              </a:r>
            </a:p>
          </p:txBody>
        </p:sp>
      </p:grpSp>
      <p:grpSp>
        <p:nvGrpSpPr>
          <p:cNvPr id="425" name="Group"/>
          <p:cNvGrpSpPr/>
          <p:nvPr/>
        </p:nvGrpSpPr>
        <p:grpSpPr>
          <a:xfrm>
            <a:off x="3307724" y="3269293"/>
            <a:ext cx="2085370" cy="635001"/>
            <a:chOff x="0" y="0"/>
            <a:chExt cx="4170737" cy="1270000"/>
          </a:xfrm>
        </p:grpSpPr>
        <p:sp>
          <p:nvSpPr>
            <p:cNvPr id="423" name="Rectangle"/>
            <p:cNvSpPr/>
            <p:nvPr/>
          </p:nvSpPr>
          <p:spPr>
            <a:xfrm>
              <a:off x="0" y="0"/>
              <a:ext cx="4170737" cy="1270000"/>
            </a:xfrm>
            <a:prstGeom prst="rect">
              <a:avLst/>
            </a:prstGeom>
            <a:solidFill>
              <a:srgbClr val="FFFFFF"/>
            </a:solid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4" name="Estimate dispersion"/>
            <p:cNvSpPr txBox="1"/>
            <p:nvPr/>
          </p:nvSpPr>
          <p:spPr>
            <a:xfrm>
              <a:off x="687404" y="445203"/>
              <a:ext cx="1946045" cy="3795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r>
                <a:rPr sz="900"/>
                <a:t>Estimate dispersion</a:t>
              </a:r>
            </a:p>
          </p:txBody>
        </p:sp>
      </p:grpSp>
      <p:grpSp>
        <p:nvGrpSpPr>
          <p:cNvPr id="428" name="Group"/>
          <p:cNvGrpSpPr/>
          <p:nvPr/>
        </p:nvGrpSpPr>
        <p:grpSpPr>
          <a:xfrm>
            <a:off x="3307724" y="4538869"/>
            <a:ext cx="2085370" cy="635001"/>
            <a:chOff x="0" y="0"/>
            <a:chExt cx="4170737" cy="1270000"/>
          </a:xfrm>
        </p:grpSpPr>
        <p:sp>
          <p:nvSpPr>
            <p:cNvPr id="426" name="Rectangle"/>
            <p:cNvSpPr/>
            <p:nvPr/>
          </p:nvSpPr>
          <p:spPr>
            <a:xfrm>
              <a:off x="0" y="0"/>
              <a:ext cx="4170737" cy="1270000"/>
            </a:xfrm>
            <a:prstGeom prst="rect">
              <a:avLst/>
            </a:prstGeom>
            <a:solidFill>
              <a:srgbClr val="FFFFFF"/>
            </a:solid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7" name="Fit negative binomial GLM"/>
            <p:cNvSpPr txBox="1"/>
            <p:nvPr/>
          </p:nvSpPr>
          <p:spPr>
            <a:xfrm>
              <a:off x="246968" y="445203"/>
              <a:ext cx="2564802" cy="3795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r>
                <a:rPr sz="900"/>
                <a:t>Fit negative binomial GLM</a:t>
              </a:r>
            </a:p>
          </p:txBody>
        </p:sp>
      </p:grpSp>
      <p:sp>
        <p:nvSpPr>
          <p:cNvPr id="429" name="DESeq"/>
          <p:cNvSpPr txBox="1"/>
          <p:nvPr/>
        </p:nvSpPr>
        <p:spPr>
          <a:xfrm>
            <a:off x="3870883" y="1170788"/>
            <a:ext cx="79925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dirty="0" err="1"/>
              <a:t>DESeq</a:t>
            </a:r>
            <a:r>
              <a:rPr lang="en-US" sz="1800" dirty="0"/>
              <a:t>()</a:t>
            </a:r>
            <a:endParaRPr sz="1800" dirty="0"/>
          </a:p>
        </p:txBody>
      </p:sp>
      <p:sp>
        <p:nvSpPr>
          <p:cNvPr id="430" name="Rounded Rectangle"/>
          <p:cNvSpPr/>
          <p:nvPr/>
        </p:nvSpPr>
        <p:spPr>
          <a:xfrm>
            <a:off x="6845251" y="1480058"/>
            <a:ext cx="2506398" cy="4323170"/>
          </a:xfrm>
          <a:prstGeom prst="roundRect">
            <a:avLst>
              <a:gd name="adj" fmla="val 15000"/>
            </a:avLst>
          </a:prstGeom>
          <a:solidFill>
            <a:schemeClr val="accent6">
              <a:satOff val="-16844"/>
              <a:lumOff val="-30747"/>
            </a:schemeClr>
          </a:solidFill>
          <a:ln w="50800">
            <a:solidFill>
              <a:srgbClr val="000000"/>
            </a:solidFill>
            <a:miter lim="400000"/>
          </a:ln>
        </p:spPr>
        <p:txBody>
          <a:bodyPr lIns="25400" tIns="25400" rIns="25400" bIns="25400" anchor="ctr"/>
          <a:lstStyle/>
          <a:p>
            <a:pPr defTabSz="412750">
              <a:defRPr sz="3200">
                <a:solidFill>
                  <a:srgbClr val="000000"/>
                </a:solidFill>
                <a:latin typeface="Helvetica Neue Medium"/>
                <a:ea typeface="Helvetica Neue Medium"/>
                <a:cs typeface="Helvetica Neue Medium"/>
                <a:sym typeface="Helvetica Neue Medium"/>
              </a:defRPr>
            </a:pPr>
            <a:endParaRPr sz="1600"/>
          </a:p>
        </p:txBody>
      </p:sp>
      <p:sp>
        <p:nvSpPr>
          <p:cNvPr id="431" name="Rectangle"/>
          <p:cNvSpPr/>
          <p:nvPr/>
        </p:nvSpPr>
        <p:spPr>
          <a:xfrm>
            <a:off x="7055765" y="1936217"/>
            <a:ext cx="2085369" cy="635001"/>
          </a:xfrm>
          <a:prstGeom prst="rect">
            <a:avLst/>
          </a:prstGeom>
          <a:solidFill>
            <a:srgbClr val="FFFFFF"/>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32" name="estimateSizeFactors()"/>
          <p:cNvSpPr txBox="1"/>
          <p:nvPr/>
        </p:nvSpPr>
        <p:spPr>
          <a:xfrm>
            <a:off x="7347499" y="2158819"/>
            <a:ext cx="105317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i="1"/>
            </a:lvl1pPr>
          </a:lstStyle>
          <a:p>
            <a:r>
              <a:rPr sz="900"/>
              <a:t>estimateSizeFactors()</a:t>
            </a:r>
          </a:p>
        </p:txBody>
      </p:sp>
      <p:sp>
        <p:nvSpPr>
          <p:cNvPr id="433" name="Rectangle"/>
          <p:cNvSpPr/>
          <p:nvPr/>
        </p:nvSpPr>
        <p:spPr>
          <a:xfrm>
            <a:off x="7055765" y="3269293"/>
            <a:ext cx="2085369" cy="635001"/>
          </a:xfrm>
          <a:prstGeom prst="rect">
            <a:avLst/>
          </a:prstGeom>
          <a:solidFill>
            <a:srgbClr val="FFFFFF"/>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34" name="estimateDispersion()"/>
          <p:cNvSpPr txBox="1"/>
          <p:nvPr/>
        </p:nvSpPr>
        <p:spPr>
          <a:xfrm>
            <a:off x="7384151" y="3491896"/>
            <a:ext cx="102912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i="1"/>
            </a:lvl1pPr>
          </a:lstStyle>
          <a:p>
            <a:pPr>
              <a:defRPr i="0"/>
            </a:pPr>
            <a:r>
              <a:rPr sz="900"/>
              <a:t>estimateDispersion()</a:t>
            </a:r>
          </a:p>
        </p:txBody>
      </p:sp>
      <p:sp>
        <p:nvSpPr>
          <p:cNvPr id="435" name="Rectangle"/>
          <p:cNvSpPr/>
          <p:nvPr/>
        </p:nvSpPr>
        <p:spPr>
          <a:xfrm>
            <a:off x="7055765" y="4538869"/>
            <a:ext cx="2085369" cy="635001"/>
          </a:xfrm>
          <a:prstGeom prst="rect">
            <a:avLst/>
          </a:prstGeom>
          <a:solidFill>
            <a:srgbClr val="FFFFFF"/>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36" name="nbinomWaldTest()…"/>
          <p:cNvSpPr txBox="1"/>
          <p:nvPr/>
        </p:nvSpPr>
        <p:spPr>
          <a:xfrm>
            <a:off x="7468657" y="4692223"/>
            <a:ext cx="92012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i="1"/>
            </a:pPr>
            <a:r>
              <a:rPr sz="900"/>
              <a:t>nbinomWaldTest()</a:t>
            </a:r>
          </a:p>
          <a:p>
            <a:pPr>
              <a:defRPr i="1"/>
            </a:pPr>
            <a:r>
              <a:rPr sz="900"/>
              <a:t>nbinomLRT()</a:t>
            </a:r>
          </a:p>
        </p:txBody>
      </p:sp>
      <p:sp>
        <p:nvSpPr>
          <p:cNvPr id="437" name="Line"/>
          <p:cNvSpPr/>
          <p:nvPr/>
        </p:nvSpPr>
        <p:spPr>
          <a:xfrm>
            <a:off x="5797567" y="2339376"/>
            <a:ext cx="853725" cy="1"/>
          </a:xfrm>
          <a:prstGeom prst="line">
            <a:avLst/>
          </a:prstGeom>
          <a:ln w="50800">
            <a:solidFill>
              <a:srgbClr val="000000"/>
            </a:solidFill>
            <a:miter lim="400000"/>
            <a:tailEnd type="triangle"/>
          </a:ln>
        </p:spPr>
        <p:txBody>
          <a:bodyPr lIns="25400" tIns="25400" rIns="25400" bIns="25400" anchor="ctr"/>
          <a:lstStyle/>
          <a:p>
            <a:endParaRPr sz="900"/>
          </a:p>
        </p:txBody>
      </p:sp>
      <p:sp>
        <p:nvSpPr>
          <p:cNvPr id="438" name="Line"/>
          <p:cNvSpPr/>
          <p:nvPr/>
        </p:nvSpPr>
        <p:spPr>
          <a:xfrm>
            <a:off x="5797567" y="3641643"/>
            <a:ext cx="853725" cy="1"/>
          </a:xfrm>
          <a:prstGeom prst="line">
            <a:avLst/>
          </a:prstGeom>
          <a:ln w="50800">
            <a:solidFill>
              <a:srgbClr val="000000"/>
            </a:solidFill>
            <a:miter lim="400000"/>
            <a:tailEnd type="triangle"/>
          </a:ln>
        </p:spPr>
        <p:txBody>
          <a:bodyPr lIns="25400" tIns="25400" rIns="25400" bIns="25400" anchor="ctr"/>
          <a:lstStyle/>
          <a:p>
            <a:endParaRPr sz="900"/>
          </a:p>
        </p:txBody>
      </p:sp>
      <p:sp>
        <p:nvSpPr>
          <p:cNvPr id="439" name="Line"/>
          <p:cNvSpPr/>
          <p:nvPr/>
        </p:nvSpPr>
        <p:spPr>
          <a:xfrm>
            <a:off x="5797567" y="4943909"/>
            <a:ext cx="853725" cy="1"/>
          </a:xfrm>
          <a:prstGeom prst="line">
            <a:avLst/>
          </a:prstGeom>
          <a:ln w="50800">
            <a:solidFill>
              <a:srgbClr val="000000"/>
            </a:solidFill>
            <a:miter lim="400000"/>
            <a:tailEnd type="triangle"/>
          </a:ln>
        </p:spPr>
        <p:txBody>
          <a:bodyPr lIns="25400" tIns="25400" rIns="25400" bIns="25400" anchor="ctr"/>
          <a:lstStyle/>
          <a:p>
            <a:endParaRPr sz="9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DESeq Results"/>
          <p:cNvSpPr txBox="1"/>
          <p:nvPr/>
        </p:nvSpPr>
        <p:spPr>
          <a:xfrm>
            <a:off x="4626665" y="127920"/>
            <a:ext cx="184717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DESeq Results</a:t>
            </a:r>
          </a:p>
        </p:txBody>
      </p:sp>
      <p:sp>
        <p:nvSpPr>
          <p:cNvPr id="442" name="des &lt;- DESeq(dds)"/>
          <p:cNvSpPr txBox="1"/>
          <p:nvPr/>
        </p:nvSpPr>
        <p:spPr>
          <a:xfrm>
            <a:off x="956268" y="1626717"/>
            <a:ext cx="1740220"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a:lvl1pPr>
          </a:lstStyle>
          <a:p>
            <a:r>
              <a:rPr sz="1800"/>
              <a:t>des &lt;- DESeq(dds)</a:t>
            </a:r>
          </a:p>
        </p:txBody>
      </p:sp>
      <p:grpSp>
        <p:nvGrpSpPr>
          <p:cNvPr id="445" name="Group"/>
          <p:cNvGrpSpPr/>
          <p:nvPr/>
        </p:nvGrpSpPr>
        <p:grpSpPr>
          <a:xfrm>
            <a:off x="4148808" y="1473364"/>
            <a:ext cx="3169019" cy="635001"/>
            <a:chOff x="0" y="0"/>
            <a:chExt cx="6338036" cy="1270000"/>
          </a:xfrm>
        </p:grpSpPr>
        <p:sp>
          <p:nvSpPr>
            <p:cNvPr id="443" name="Estimate Size Factors"/>
            <p:cNvSpPr txBox="1"/>
            <p:nvPr/>
          </p:nvSpPr>
          <p:spPr>
            <a:xfrm>
              <a:off x="756424" y="306706"/>
              <a:ext cx="3999555"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a:lvl1pPr>
            </a:lstStyle>
            <a:p>
              <a:r>
                <a:rPr sz="1800"/>
                <a:t>Estimate Size Factors</a:t>
              </a:r>
            </a:p>
          </p:txBody>
        </p:sp>
        <p:sp>
          <p:nvSpPr>
            <p:cNvPr id="444"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48" name="Group"/>
          <p:cNvGrpSpPr/>
          <p:nvPr/>
        </p:nvGrpSpPr>
        <p:grpSpPr>
          <a:xfrm>
            <a:off x="4148808" y="2329000"/>
            <a:ext cx="3169019" cy="635001"/>
            <a:chOff x="0" y="0"/>
            <a:chExt cx="6338036" cy="1270000"/>
          </a:xfrm>
        </p:grpSpPr>
        <p:sp>
          <p:nvSpPr>
            <p:cNvPr id="446" name="Estimate gene-wise dispersions"/>
            <p:cNvSpPr txBox="1"/>
            <p:nvPr/>
          </p:nvSpPr>
          <p:spPr>
            <a:xfrm>
              <a:off x="123576" y="306708"/>
              <a:ext cx="6044188"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600"/>
              </a:lvl1pPr>
            </a:lstStyle>
            <a:p>
              <a:r>
                <a:rPr sz="1800"/>
                <a:t>Estimate gene-wise dispersions</a:t>
              </a:r>
            </a:p>
          </p:txBody>
        </p:sp>
        <p:sp>
          <p:nvSpPr>
            <p:cNvPr id="447"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51" name="Group"/>
          <p:cNvGrpSpPr/>
          <p:nvPr/>
        </p:nvGrpSpPr>
        <p:grpSpPr>
          <a:xfrm>
            <a:off x="4148808" y="3197331"/>
            <a:ext cx="3169019" cy="635001"/>
            <a:chOff x="0" y="0"/>
            <a:chExt cx="6338036" cy="1270000"/>
          </a:xfrm>
        </p:grpSpPr>
        <p:sp>
          <p:nvSpPr>
            <p:cNvPr id="449" name="Fit curve to dispersion estimates"/>
            <p:cNvSpPr txBox="1"/>
            <p:nvPr/>
          </p:nvSpPr>
          <p:spPr>
            <a:xfrm>
              <a:off x="167508" y="29708"/>
              <a:ext cx="6003018" cy="12105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600"/>
              </a:lvl1pPr>
            </a:lstStyle>
            <a:p>
              <a:r>
                <a:rPr sz="1800" dirty="0"/>
                <a:t>Fit curve to dispersion estimates</a:t>
              </a:r>
            </a:p>
          </p:txBody>
        </p:sp>
        <p:sp>
          <p:nvSpPr>
            <p:cNvPr id="450"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54" name="Group"/>
          <p:cNvGrpSpPr/>
          <p:nvPr/>
        </p:nvGrpSpPr>
        <p:grpSpPr>
          <a:xfrm>
            <a:off x="4148808" y="3990872"/>
            <a:ext cx="3229653" cy="635001"/>
            <a:chOff x="25400" y="0"/>
            <a:chExt cx="6459304" cy="1270000"/>
          </a:xfrm>
        </p:grpSpPr>
        <p:sp>
          <p:nvSpPr>
            <p:cNvPr id="452" name="Shrink gene-wise dispersion estimates"/>
            <p:cNvSpPr txBox="1"/>
            <p:nvPr/>
          </p:nvSpPr>
          <p:spPr>
            <a:xfrm>
              <a:off x="437072" y="108166"/>
              <a:ext cx="6047632" cy="10874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600"/>
              </a:lvl1pPr>
            </a:lstStyle>
            <a:p>
              <a:r>
                <a:rPr sz="1600" dirty="0"/>
                <a:t>Shrink gene-wise dispersion estimates</a:t>
              </a:r>
            </a:p>
          </p:txBody>
        </p:sp>
        <p:sp>
          <p:nvSpPr>
            <p:cNvPr id="453" name="Rectangle"/>
            <p:cNvSpPr/>
            <p:nvPr/>
          </p:nvSpPr>
          <p:spPr>
            <a:xfrm>
              <a:off x="2540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57" name="Group"/>
          <p:cNvGrpSpPr/>
          <p:nvPr/>
        </p:nvGrpSpPr>
        <p:grpSpPr>
          <a:xfrm>
            <a:off x="4148808" y="4749636"/>
            <a:ext cx="3169019" cy="635001"/>
            <a:chOff x="0" y="0"/>
            <a:chExt cx="6338036" cy="1270000"/>
          </a:xfrm>
        </p:grpSpPr>
        <p:sp>
          <p:nvSpPr>
            <p:cNvPr id="455" name="GLM for each gene"/>
            <p:cNvSpPr txBox="1"/>
            <p:nvPr/>
          </p:nvSpPr>
          <p:spPr>
            <a:xfrm>
              <a:off x="1147278" y="306706"/>
              <a:ext cx="3647665"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a:lvl1pPr>
            </a:lstStyle>
            <a:p>
              <a:r>
                <a:rPr sz="1800"/>
                <a:t>GLM for each gene</a:t>
              </a:r>
            </a:p>
          </p:txBody>
        </p:sp>
        <p:sp>
          <p:nvSpPr>
            <p:cNvPr id="456"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458" name="What are size factors?"/>
          <p:cNvSpPr txBox="1"/>
          <p:nvPr/>
        </p:nvSpPr>
        <p:spPr>
          <a:xfrm>
            <a:off x="8487922" y="1497315"/>
            <a:ext cx="215270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What are size factors?</a:t>
            </a:r>
          </a:p>
        </p:txBody>
      </p:sp>
      <p:sp>
        <p:nvSpPr>
          <p:cNvPr id="459" name="Generate a reference sample from the geometric mean of all samples"/>
          <p:cNvSpPr txBox="1"/>
          <p:nvPr/>
        </p:nvSpPr>
        <p:spPr>
          <a:xfrm>
            <a:off x="8516517" y="2094563"/>
            <a:ext cx="256888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r>
              <a:rPr sz="900" dirty="0"/>
              <a:t>Generate a reference sample from the geometric mean of all samples</a:t>
            </a:r>
          </a:p>
        </p:txBody>
      </p:sp>
      <p:sp>
        <p:nvSpPr>
          <p:cNvPr id="460" name="Get ratio of each sample to that ‘reference’"/>
          <p:cNvSpPr txBox="1"/>
          <p:nvPr/>
        </p:nvSpPr>
        <p:spPr>
          <a:xfrm>
            <a:off x="8516517" y="2936414"/>
            <a:ext cx="256888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r>
              <a:rPr sz="900"/>
              <a:t>Get ratio of each sample to that ‘reference’</a:t>
            </a:r>
          </a:p>
        </p:txBody>
      </p:sp>
      <p:sp>
        <p:nvSpPr>
          <p:cNvPr id="461" name="Arrow"/>
          <p:cNvSpPr/>
          <p:nvPr/>
        </p:nvSpPr>
        <p:spPr>
          <a:xfrm>
            <a:off x="3227285" y="1550922"/>
            <a:ext cx="644357" cy="635001"/>
          </a:xfrm>
          <a:prstGeom prst="rightArrow">
            <a:avLst>
              <a:gd name="adj1" fmla="val 32000"/>
              <a:gd name="adj2" fmla="val 64000"/>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DESeq Results"/>
          <p:cNvSpPr txBox="1"/>
          <p:nvPr/>
        </p:nvSpPr>
        <p:spPr>
          <a:xfrm>
            <a:off x="4626665" y="127920"/>
            <a:ext cx="184717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DESeq Results</a:t>
            </a:r>
          </a:p>
        </p:txBody>
      </p:sp>
      <p:grpSp>
        <p:nvGrpSpPr>
          <p:cNvPr id="466" name="Group"/>
          <p:cNvGrpSpPr/>
          <p:nvPr/>
        </p:nvGrpSpPr>
        <p:grpSpPr>
          <a:xfrm>
            <a:off x="4148808" y="1473364"/>
            <a:ext cx="3169019" cy="635001"/>
            <a:chOff x="0" y="0"/>
            <a:chExt cx="6338036" cy="1270000"/>
          </a:xfrm>
        </p:grpSpPr>
        <p:sp>
          <p:nvSpPr>
            <p:cNvPr id="464" name="Estimate Size Factors"/>
            <p:cNvSpPr txBox="1"/>
            <p:nvPr/>
          </p:nvSpPr>
          <p:spPr>
            <a:xfrm>
              <a:off x="756424" y="306706"/>
              <a:ext cx="3999555"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a:lvl1pPr>
            </a:lstStyle>
            <a:p>
              <a:r>
                <a:rPr sz="1800"/>
                <a:t>Estimate Size Factors</a:t>
              </a:r>
            </a:p>
          </p:txBody>
        </p:sp>
        <p:sp>
          <p:nvSpPr>
            <p:cNvPr id="465"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69" name="Group"/>
          <p:cNvGrpSpPr/>
          <p:nvPr/>
        </p:nvGrpSpPr>
        <p:grpSpPr>
          <a:xfrm>
            <a:off x="4148808" y="2329000"/>
            <a:ext cx="3169019" cy="635001"/>
            <a:chOff x="0" y="0"/>
            <a:chExt cx="6338036" cy="1270000"/>
          </a:xfrm>
        </p:grpSpPr>
        <p:sp>
          <p:nvSpPr>
            <p:cNvPr id="467" name="Estimate gene-wise dispersions"/>
            <p:cNvSpPr txBox="1"/>
            <p:nvPr/>
          </p:nvSpPr>
          <p:spPr>
            <a:xfrm>
              <a:off x="123576" y="306708"/>
              <a:ext cx="6044188"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600"/>
              </a:lvl1pPr>
            </a:lstStyle>
            <a:p>
              <a:r>
                <a:rPr sz="1800"/>
                <a:t>Estimate gene-wise dispersions</a:t>
              </a:r>
            </a:p>
          </p:txBody>
        </p:sp>
        <p:sp>
          <p:nvSpPr>
            <p:cNvPr id="468"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72" name="Group"/>
          <p:cNvGrpSpPr/>
          <p:nvPr/>
        </p:nvGrpSpPr>
        <p:grpSpPr>
          <a:xfrm>
            <a:off x="4148808" y="3197331"/>
            <a:ext cx="3169019" cy="635001"/>
            <a:chOff x="0" y="0"/>
            <a:chExt cx="6338036" cy="1270000"/>
          </a:xfrm>
        </p:grpSpPr>
        <p:sp>
          <p:nvSpPr>
            <p:cNvPr id="470" name="Fit curve to dispersion estimates"/>
            <p:cNvSpPr txBox="1"/>
            <p:nvPr/>
          </p:nvSpPr>
          <p:spPr>
            <a:xfrm>
              <a:off x="167508" y="29708"/>
              <a:ext cx="6003018" cy="12105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600"/>
              </a:lvl1pPr>
            </a:lstStyle>
            <a:p>
              <a:r>
                <a:rPr sz="1800"/>
                <a:t>Fit curve to dispersion estimates</a:t>
              </a:r>
            </a:p>
          </p:txBody>
        </p:sp>
        <p:sp>
          <p:nvSpPr>
            <p:cNvPr id="471"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75" name="Group"/>
          <p:cNvGrpSpPr/>
          <p:nvPr/>
        </p:nvGrpSpPr>
        <p:grpSpPr>
          <a:xfrm>
            <a:off x="4136108" y="3990872"/>
            <a:ext cx="3194419" cy="635001"/>
            <a:chOff x="0" y="0"/>
            <a:chExt cx="6388836" cy="1270000"/>
          </a:xfrm>
        </p:grpSpPr>
        <p:sp>
          <p:nvSpPr>
            <p:cNvPr id="473" name="Shrink gene-wise dispersion estimates"/>
            <p:cNvSpPr txBox="1"/>
            <p:nvPr/>
          </p:nvSpPr>
          <p:spPr>
            <a:xfrm>
              <a:off x="0" y="29708"/>
              <a:ext cx="6388836" cy="12105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600"/>
              </a:lvl1pPr>
            </a:lstStyle>
            <a:p>
              <a:r>
                <a:rPr sz="1800"/>
                <a:t>Shrink gene-wise dispersion estimates</a:t>
              </a:r>
            </a:p>
          </p:txBody>
        </p:sp>
        <p:sp>
          <p:nvSpPr>
            <p:cNvPr id="474" name="Rectangle"/>
            <p:cNvSpPr/>
            <p:nvPr/>
          </p:nvSpPr>
          <p:spPr>
            <a:xfrm>
              <a:off x="2540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78" name="Group"/>
          <p:cNvGrpSpPr/>
          <p:nvPr/>
        </p:nvGrpSpPr>
        <p:grpSpPr>
          <a:xfrm>
            <a:off x="4148808" y="4749636"/>
            <a:ext cx="3169019" cy="635001"/>
            <a:chOff x="0" y="0"/>
            <a:chExt cx="6338036" cy="1270000"/>
          </a:xfrm>
        </p:grpSpPr>
        <p:sp>
          <p:nvSpPr>
            <p:cNvPr id="476" name="GLM for each gene"/>
            <p:cNvSpPr txBox="1"/>
            <p:nvPr/>
          </p:nvSpPr>
          <p:spPr>
            <a:xfrm>
              <a:off x="1147278" y="306706"/>
              <a:ext cx="3647665"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a:lvl1pPr>
            </a:lstStyle>
            <a:p>
              <a:r>
                <a:rPr sz="1800"/>
                <a:t>GLM for each gene</a:t>
              </a:r>
            </a:p>
          </p:txBody>
        </p:sp>
        <p:sp>
          <p:nvSpPr>
            <p:cNvPr id="477"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479" name="des &lt;- DESeq(dds)"/>
          <p:cNvSpPr txBox="1"/>
          <p:nvPr/>
        </p:nvSpPr>
        <p:spPr>
          <a:xfrm>
            <a:off x="956268" y="1626717"/>
            <a:ext cx="1740220"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a:lvl1pPr>
          </a:lstStyle>
          <a:p>
            <a:r>
              <a:rPr sz="1800"/>
              <a:t>des &lt;- DESeq(dds)</a:t>
            </a:r>
          </a:p>
        </p:txBody>
      </p:sp>
      <p:pic>
        <p:nvPicPr>
          <p:cNvPr id="480" name="Image" descr="Image"/>
          <p:cNvPicPr>
            <a:picLocks noChangeAspect="1"/>
          </p:cNvPicPr>
          <p:nvPr/>
        </p:nvPicPr>
        <p:blipFill>
          <a:blip r:embed="rId2"/>
          <a:stretch>
            <a:fillRect/>
          </a:stretch>
        </p:blipFill>
        <p:spPr>
          <a:xfrm>
            <a:off x="7716798" y="1584529"/>
            <a:ext cx="4330701" cy="3327401"/>
          </a:xfrm>
          <a:prstGeom prst="rect">
            <a:avLst/>
          </a:prstGeom>
          <a:ln w="12700">
            <a:miter lim="400000"/>
          </a:ln>
        </p:spPr>
      </p:pic>
      <p:sp>
        <p:nvSpPr>
          <p:cNvPr id="481" name="Arrow"/>
          <p:cNvSpPr/>
          <p:nvPr/>
        </p:nvSpPr>
        <p:spPr>
          <a:xfrm>
            <a:off x="3260524" y="3111500"/>
            <a:ext cx="644357" cy="635000"/>
          </a:xfrm>
          <a:prstGeom prst="rightArrow">
            <a:avLst>
              <a:gd name="adj1" fmla="val 32000"/>
              <a:gd name="adj2" fmla="val 64000"/>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82" name="Line"/>
          <p:cNvSpPr/>
          <p:nvPr/>
        </p:nvSpPr>
        <p:spPr>
          <a:xfrm flipV="1">
            <a:off x="4026844" y="2657232"/>
            <a:ext cx="1" cy="1715200"/>
          </a:xfrm>
          <a:prstGeom prst="line">
            <a:avLst/>
          </a:prstGeom>
          <a:ln w="127000">
            <a:solidFill>
              <a:srgbClr val="000000"/>
            </a:solidFill>
            <a:miter lim="400000"/>
          </a:ln>
        </p:spPr>
        <p:txBody>
          <a:bodyPr lIns="25400" tIns="25400" rIns="25400" bIns="25400" anchor="ctr"/>
          <a:lstStyle/>
          <a:p>
            <a:endParaRPr sz="9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DESeq Results"/>
          <p:cNvSpPr txBox="1"/>
          <p:nvPr/>
        </p:nvSpPr>
        <p:spPr>
          <a:xfrm>
            <a:off x="4626665" y="127920"/>
            <a:ext cx="184717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DESeq Results</a:t>
            </a:r>
          </a:p>
        </p:txBody>
      </p:sp>
      <p:grpSp>
        <p:nvGrpSpPr>
          <p:cNvPr id="487" name="Group"/>
          <p:cNvGrpSpPr/>
          <p:nvPr/>
        </p:nvGrpSpPr>
        <p:grpSpPr>
          <a:xfrm>
            <a:off x="4148808" y="1473364"/>
            <a:ext cx="3169019" cy="635001"/>
            <a:chOff x="0" y="0"/>
            <a:chExt cx="6338036" cy="1270000"/>
          </a:xfrm>
        </p:grpSpPr>
        <p:sp>
          <p:nvSpPr>
            <p:cNvPr id="485" name="Estimate Size Factors"/>
            <p:cNvSpPr txBox="1"/>
            <p:nvPr/>
          </p:nvSpPr>
          <p:spPr>
            <a:xfrm>
              <a:off x="756424" y="306706"/>
              <a:ext cx="3999555"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a:lvl1pPr>
            </a:lstStyle>
            <a:p>
              <a:r>
                <a:rPr sz="1800"/>
                <a:t>Estimate Size Factors</a:t>
              </a:r>
            </a:p>
          </p:txBody>
        </p:sp>
        <p:sp>
          <p:nvSpPr>
            <p:cNvPr id="486"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90" name="Group"/>
          <p:cNvGrpSpPr/>
          <p:nvPr/>
        </p:nvGrpSpPr>
        <p:grpSpPr>
          <a:xfrm>
            <a:off x="4148808" y="2329000"/>
            <a:ext cx="3169019" cy="635001"/>
            <a:chOff x="0" y="0"/>
            <a:chExt cx="6338036" cy="1270000"/>
          </a:xfrm>
        </p:grpSpPr>
        <p:sp>
          <p:nvSpPr>
            <p:cNvPr id="488" name="Estimate gene-wise dispersions"/>
            <p:cNvSpPr txBox="1"/>
            <p:nvPr/>
          </p:nvSpPr>
          <p:spPr>
            <a:xfrm>
              <a:off x="123576" y="306708"/>
              <a:ext cx="6044188"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600"/>
              </a:lvl1pPr>
            </a:lstStyle>
            <a:p>
              <a:r>
                <a:rPr sz="1800"/>
                <a:t>Estimate gene-wise dispersions</a:t>
              </a:r>
            </a:p>
          </p:txBody>
        </p:sp>
        <p:sp>
          <p:nvSpPr>
            <p:cNvPr id="489"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93" name="Group"/>
          <p:cNvGrpSpPr/>
          <p:nvPr/>
        </p:nvGrpSpPr>
        <p:grpSpPr>
          <a:xfrm>
            <a:off x="4148808" y="3197331"/>
            <a:ext cx="3169019" cy="635001"/>
            <a:chOff x="0" y="0"/>
            <a:chExt cx="6338036" cy="1270000"/>
          </a:xfrm>
        </p:grpSpPr>
        <p:sp>
          <p:nvSpPr>
            <p:cNvPr id="491" name="Fit curve to dispersion estimates"/>
            <p:cNvSpPr txBox="1"/>
            <p:nvPr/>
          </p:nvSpPr>
          <p:spPr>
            <a:xfrm>
              <a:off x="167508" y="29708"/>
              <a:ext cx="6003018" cy="12105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600"/>
              </a:lvl1pPr>
            </a:lstStyle>
            <a:p>
              <a:r>
                <a:rPr sz="1800"/>
                <a:t>Fit curve to dispersion estimates</a:t>
              </a:r>
            </a:p>
          </p:txBody>
        </p:sp>
        <p:sp>
          <p:nvSpPr>
            <p:cNvPr id="492"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96" name="Group"/>
          <p:cNvGrpSpPr/>
          <p:nvPr/>
        </p:nvGrpSpPr>
        <p:grpSpPr>
          <a:xfrm>
            <a:off x="4136108" y="3990872"/>
            <a:ext cx="3194419" cy="635001"/>
            <a:chOff x="0" y="0"/>
            <a:chExt cx="6388836" cy="1270000"/>
          </a:xfrm>
        </p:grpSpPr>
        <p:sp>
          <p:nvSpPr>
            <p:cNvPr id="494" name="Shrink gene-wise dispersion estimates"/>
            <p:cNvSpPr txBox="1"/>
            <p:nvPr/>
          </p:nvSpPr>
          <p:spPr>
            <a:xfrm>
              <a:off x="0" y="29708"/>
              <a:ext cx="6388836" cy="12105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600"/>
              </a:lvl1pPr>
            </a:lstStyle>
            <a:p>
              <a:r>
                <a:rPr sz="1800"/>
                <a:t>Shrink gene-wise dispersion estimates</a:t>
              </a:r>
            </a:p>
          </p:txBody>
        </p:sp>
        <p:sp>
          <p:nvSpPr>
            <p:cNvPr id="495" name="Rectangle"/>
            <p:cNvSpPr/>
            <p:nvPr/>
          </p:nvSpPr>
          <p:spPr>
            <a:xfrm>
              <a:off x="2540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99" name="Group"/>
          <p:cNvGrpSpPr/>
          <p:nvPr/>
        </p:nvGrpSpPr>
        <p:grpSpPr>
          <a:xfrm>
            <a:off x="4148808" y="4749636"/>
            <a:ext cx="3169019" cy="635001"/>
            <a:chOff x="0" y="0"/>
            <a:chExt cx="6338036" cy="1270000"/>
          </a:xfrm>
        </p:grpSpPr>
        <p:sp>
          <p:nvSpPr>
            <p:cNvPr id="497" name="GLM for each gene"/>
            <p:cNvSpPr txBox="1"/>
            <p:nvPr/>
          </p:nvSpPr>
          <p:spPr>
            <a:xfrm>
              <a:off x="1147278" y="306706"/>
              <a:ext cx="3647665"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a:lvl1pPr>
            </a:lstStyle>
            <a:p>
              <a:r>
                <a:rPr sz="1800"/>
                <a:t>GLM for each gene</a:t>
              </a:r>
            </a:p>
          </p:txBody>
        </p:sp>
        <p:sp>
          <p:nvSpPr>
            <p:cNvPr id="498"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500" name="des &lt;- DESeq(dds)"/>
          <p:cNvSpPr txBox="1"/>
          <p:nvPr/>
        </p:nvSpPr>
        <p:spPr>
          <a:xfrm>
            <a:off x="956268" y="1626717"/>
            <a:ext cx="1740220"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a:lvl1pPr>
          </a:lstStyle>
          <a:p>
            <a:r>
              <a:rPr sz="1800"/>
              <a:t>des &lt;- DESeq(dds)</a:t>
            </a:r>
          </a:p>
        </p:txBody>
      </p:sp>
      <p:sp>
        <p:nvSpPr>
          <p:cNvPr id="501" name="What is this fit doing?"/>
          <p:cNvSpPr txBox="1"/>
          <p:nvPr/>
        </p:nvSpPr>
        <p:spPr>
          <a:xfrm>
            <a:off x="8615577" y="4902990"/>
            <a:ext cx="2139496"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What is this fit doing?</a:t>
            </a:r>
          </a:p>
        </p:txBody>
      </p:sp>
      <p:sp>
        <p:nvSpPr>
          <p:cNvPr id="502" name="Arrow"/>
          <p:cNvSpPr/>
          <p:nvPr/>
        </p:nvSpPr>
        <p:spPr>
          <a:xfrm>
            <a:off x="3315922" y="4749636"/>
            <a:ext cx="644357" cy="635001"/>
          </a:xfrm>
          <a:prstGeom prst="rightArrow">
            <a:avLst>
              <a:gd name="adj1" fmla="val 32000"/>
              <a:gd name="adj2" fmla="val 64000"/>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04" name="Equation"/>
              <p:cNvSpPr txBox="1"/>
              <p:nvPr/>
            </p:nvSpPr>
            <p:spPr>
              <a:xfrm>
                <a:off x="3746054" y="1096045"/>
                <a:ext cx="5131918" cy="897875"/>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𝐾</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r>
                        <m:rPr>
                          <m:nor/>
                        </m:rPr>
                        <a:rPr sz="5400" i="1">
                          <a:solidFill>
                            <a:srgbClr val="5E5E5E"/>
                          </a:solidFill>
                          <a:latin typeface="Cambria Math" panose="02040503050406030204" pitchFamily="18" charset="0"/>
                        </a:rPr>
                        <m:t>NB</m:t>
                      </m:r>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𝜇</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𝛼</m:t>
                          </m:r>
                        </m:e>
                        <m:sub>
                          <m:r>
                            <a:rPr sz="5400" i="1">
                              <a:solidFill>
                                <a:srgbClr val="5E5E5E"/>
                              </a:solidFill>
                              <a:latin typeface="Cambria Math" panose="02040503050406030204" pitchFamily="18" charset="0"/>
                            </a:rPr>
                            <m:t>𝑖</m:t>
                          </m:r>
                        </m:sub>
                      </m:sSub>
                      <m:r>
                        <a:rPr sz="5400" i="1">
                          <a:solidFill>
                            <a:srgbClr val="5E5E5E"/>
                          </a:solidFill>
                          <a:latin typeface="Cambria Math" panose="02040503050406030204" pitchFamily="18" charset="0"/>
                        </a:rPr>
                        <m:t>)</m:t>
                      </m:r>
                    </m:oMath>
                  </m:oMathPara>
                </a14:m>
                <a:endParaRPr sz="5400">
                  <a:solidFill>
                    <a:srgbClr val="5E5E5E"/>
                  </a:solidFill>
                </a:endParaRPr>
              </a:p>
            </p:txBody>
          </p:sp>
        </mc:Choice>
        <mc:Fallback xmlns="">
          <p:sp>
            <p:nvSpPr>
              <p:cNvPr id="504" name="Equation"/>
              <p:cNvSpPr txBox="1">
                <a:spLocks noRot="1" noChangeAspect="1" noMove="1" noResize="1" noEditPoints="1" noAdjustHandles="1" noChangeArrowheads="1" noChangeShapeType="1" noTextEdit="1"/>
              </p:cNvSpPr>
              <p:nvPr/>
            </p:nvSpPr>
            <p:spPr>
              <a:xfrm>
                <a:off x="3746054" y="1096045"/>
                <a:ext cx="5131918" cy="897875"/>
              </a:xfrm>
              <a:prstGeom prst="rect">
                <a:avLst/>
              </a:prstGeom>
              <a:blipFill>
                <a:blip r:embed="rId3"/>
                <a:stretch>
                  <a:fillRect l="-2723" r="-4455" b="-25352"/>
                </a:stretch>
              </a:blipFill>
              <a:ln w="12700">
                <a:miter lim="400000"/>
              </a:ln>
            </p:spPr>
            <p:txBody>
              <a:bodyPr/>
              <a:lstStyle/>
              <a:p>
                <a:r>
                  <a:rPr lang="en-US">
                    <a:noFill/>
                  </a:rPr>
                  <a:t> </a:t>
                </a:r>
              </a:p>
            </p:txBody>
          </p:sp>
        </mc:Fallback>
      </mc:AlternateContent>
      <p:sp>
        <p:nvSpPr>
          <p:cNvPr id="505" name="Observed Counts"/>
          <p:cNvSpPr txBox="1"/>
          <p:nvPr/>
        </p:nvSpPr>
        <p:spPr>
          <a:xfrm>
            <a:off x="1506863" y="2400636"/>
            <a:ext cx="167981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Observed Counts</a:t>
            </a:r>
          </a:p>
        </p:txBody>
      </p:sp>
      <p:sp>
        <p:nvSpPr>
          <p:cNvPr id="506" name="Line"/>
          <p:cNvSpPr/>
          <p:nvPr/>
        </p:nvSpPr>
        <p:spPr>
          <a:xfrm flipV="1">
            <a:off x="2709419" y="1745701"/>
            <a:ext cx="1028206" cy="626915"/>
          </a:xfrm>
          <a:prstGeom prst="line">
            <a:avLst/>
          </a:prstGeom>
          <a:ln w="25400">
            <a:solidFill>
              <a:srgbClr val="000000"/>
            </a:solidFill>
            <a:miter lim="400000"/>
            <a:tailEnd type="triangle"/>
          </a:ln>
        </p:spPr>
        <p:txBody>
          <a:bodyPr lIns="25400" tIns="25400" rIns="25400" bIns="25400" anchor="ctr"/>
          <a:lstStyle/>
          <a:p>
            <a:endParaRPr sz="900"/>
          </a:p>
        </p:txBody>
      </p:sp>
      <p:sp>
        <p:nvSpPr>
          <p:cNvPr id="507" name="Mean"/>
          <p:cNvSpPr txBox="1"/>
          <p:nvPr/>
        </p:nvSpPr>
        <p:spPr>
          <a:xfrm>
            <a:off x="5576403" y="2400636"/>
            <a:ext cx="60593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Mean</a:t>
            </a:r>
          </a:p>
        </p:txBody>
      </p:sp>
      <p:sp>
        <p:nvSpPr>
          <p:cNvPr id="508" name="Line"/>
          <p:cNvSpPr/>
          <p:nvPr/>
        </p:nvSpPr>
        <p:spPr>
          <a:xfrm flipV="1">
            <a:off x="6098796" y="1875680"/>
            <a:ext cx="324604" cy="506190"/>
          </a:xfrm>
          <a:prstGeom prst="line">
            <a:avLst/>
          </a:prstGeom>
          <a:ln w="25400">
            <a:solidFill>
              <a:srgbClr val="000000"/>
            </a:solidFill>
            <a:miter lim="400000"/>
            <a:tailEnd type="triangle"/>
          </a:ln>
        </p:spPr>
        <p:txBody>
          <a:bodyPr lIns="25400" tIns="25400" rIns="25400" bIns="25400" anchor="ctr"/>
          <a:lstStyle/>
          <a:p>
            <a:endParaRPr sz="900"/>
          </a:p>
        </p:txBody>
      </p:sp>
      <p:sp>
        <p:nvSpPr>
          <p:cNvPr id="509" name="Dispersion"/>
          <p:cNvSpPr txBox="1"/>
          <p:nvPr/>
        </p:nvSpPr>
        <p:spPr>
          <a:xfrm>
            <a:off x="7696430" y="2400636"/>
            <a:ext cx="105676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Dispersion</a:t>
            </a:r>
          </a:p>
        </p:txBody>
      </p:sp>
      <p:sp>
        <p:nvSpPr>
          <p:cNvPr id="510" name="Line"/>
          <p:cNvSpPr/>
          <p:nvPr/>
        </p:nvSpPr>
        <p:spPr>
          <a:xfrm flipH="1" flipV="1">
            <a:off x="7849704" y="1807061"/>
            <a:ext cx="505128" cy="505128"/>
          </a:xfrm>
          <a:prstGeom prst="line">
            <a:avLst/>
          </a:prstGeom>
          <a:ln w="25400">
            <a:solidFill>
              <a:srgbClr val="000000"/>
            </a:solidFill>
            <a:miter lim="400000"/>
            <a:tailEnd type="triangle"/>
          </a:ln>
        </p:spPr>
        <p:txBody>
          <a:bodyPr lIns="25400" tIns="25400" rIns="25400" bIns="25400" anchor="ctr"/>
          <a:lstStyle/>
          <a:p>
            <a:endParaRPr sz="900"/>
          </a:p>
        </p:txBody>
      </p:sp>
      <p:sp>
        <p:nvSpPr>
          <p:cNvPr id="511" name="DESEq Theory"/>
          <p:cNvSpPr txBox="1"/>
          <p:nvPr/>
        </p:nvSpPr>
        <p:spPr>
          <a:xfrm>
            <a:off x="4651523" y="2591"/>
            <a:ext cx="1813253"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DESEq Theory</a:t>
            </a:r>
          </a:p>
        </p:txBody>
      </p:sp>
      <p:pic>
        <p:nvPicPr>
          <p:cNvPr id="3" name="Picture 2">
            <a:extLst>
              <a:ext uri="{FF2B5EF4-FFF2-40B4-BE49-F238E27FC236}">
                <a16:creationId xmlns:a16="http://schemas.microsoft.com/office/drawing/2014/main" id="{87AF3E00-D67F-C2A7-058A-EBA03C788550}"/>
              </a:ext>
            </a:extLst>
          </p:cNvPr>
          <p:cNvPicPr>
            <a:picLocks noChangeAspect="1"/>
          </p:cNvPicPr>
          <p:nvPr/>
        </p:nvPicPr>
        <p:blipFill>
          <a:blip r:embed="rId4"/>
          <a:stretch>
            <a:fillRect/>
          </a:stretch>
        </p:blipFill>
        <p:spPr>
          <a:xfrm>
            <a:off x="963283" y="3865113"/>
            <a:ext cx="3352800" cy="23368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04" name="Equation"/>
              <p:cNvSpPr txBox="1"/>
              <p:nvPr/>
            </p:nvSpPr>
            <p:spPr>
              <a:xfrm>
                <a:off x="3746054" y="1096045"/>
                <a:ext cx="5131918" cy="897875"/>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𝐾</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r>
                        <m:rPr>
                          <m:nor/>
                        </m:rPr>
                        <a:rPr sz="5400" i="1">
                          <a:solidFill>
                            <a:srgbClr val="5E5E5E"/>
                          </a:solidFill>
                          <a:latin typeface="Cambria Math" panose="02040503050406030204" pitchFamily="18" charset="0"/>
                        </a:rPr>
                        <m:t>NB</m:t>
                      </m:r>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𝜇</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𝛼</m:t>
                          </m:r>
                        </m:e>
                        <m:sub>
                          <m:r>
                            <a:rPr sz="5400" i="1">
                              <a:solidFill>
                                <a:srgbClr val="5E5E5E"/>
                              </a:solidFill>
                              <a:latin typeface="Cambria Math" panose="02040503050406030204" pitchFamily="18" charset="0"/>
                            </a:rPr>
                            <m:t>𝑖</m:t>
                          </m:r>
                        </m:sub>
                      </m:sSub>
                      <m:r>
                        <a:rPr sz="5400" i="1">
                          <a:solidFill>
                            <a:srgbClr val="5E5E5E"/>
                          </a:solidFill>
                          <a:latin typeface="Cambria Math" panose="02040503050406030204" pitchFamily="18" charset="0"/>
                        </a:rPr>
                        <m:t>)</m:t>
                      </m:r>
                    </m:oMath>
                  </m:oMathPara>
                </a14:m>
                <a:endParaRPr sz="5400">
                  <a:solidFill>
                    <a:srgbClr val="5E5E5E"/>
                  </a:solidFill>
                </a:endParaRPr>
              </a:p>
            </p:txBody>
          </p:sp>
        </mc:Choice>
        <mc:Fallback xmlns="">
          <p:sp>
            <p:nvSpPr>
              <p:cNvPr id="504" name="Equation"/>
              <p:cNvSpPr txBox="1">
                <a:spLocks noRot="1" noChangeAspect="1" noMove="1" noResize="1" noEditPoints="1" noAdjustHandles="1" noChangeArrowheads="1" noChangeShapeType="1" noTextEdit="1"/>
              </p:cNvSpPr>
              <p:nvPr/>
            </p:nvSpPr>
            <p:spPr>
              <a:xfrm>
                <a:off x="3746054" y="1096045"/>
                <a:ext cx="5131918" cy="897875"/>
              </a:xfrm>
              <a:prstGeom prst="rect">
                <a:avLst/>
              </a:prstGeom>
              <a:blipFill>
                <a:blip r:embed="rId3"/>
                <a:stretch>
                  <a:fillRect l="-2723" r="-4455" b="-25352"/>
                </a:stretch>
              </a:blipFill>
              <a:ln w="12700">
                <a:miter lim="400000"/>
              </a:ln>
            </p:spPr>
            <p:txBody>
              <a:bodyPr/>
              <a:lstStyle/>
              <a:p>
                <a:r>
                  <a:rPr lang="en-US">
                    <a:noFill/>
                  </a:rPr>
                  <a:t> </a:t>
                </a:r>
              </a:p>
            </p:txBody>
          </p:sp>
        </mc:Fallback>
      </mc:AlternateContent>
      <p:sp>
        <p:nvSpPr>
          <p:cNvPr id="505" name="Observed Counts"/>
          <p:cNvSpPr txBox="1"/>
          <p:nvPr/>
        </p:nvSpPr>
        <p:spPr>
          <a:xfrm>
            <a:off x="1506863" y="2400636"/>
            <a:ext cx="1679819"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Observed Counts</a:t>
            </a:r>
          </a:p>
        </p:txBody>
      </p:sp>
      <p:sp>
        <p:nvSpPr>
          <p:cNvPr id="506" name="Line"/>
          <p:cNvSpPr/>
          <p:nvPr/>
        </p:nvSpPr>
        <p:spPr>
          <a:xfrm flipV="1">
            <a:off x="2709419" y="1745701"/>
            <a:ext cx="1028206" cy="626915"/>
          </a:xfrm>
          <a:prstGeom prst="line">
            <a:avLst/>
          </a:prstGeom>
          <a:ln w="25400">
            <a:solidFill>
              <a:srgbClr val="000000"/>
            </a:solidFill>
            <a:miter lim="400000"/>
            <a:tailEnd type="triangle"/>
          </a:ln>
        </p:spPr>
        <p:txBody>
          <a:bodyPr lIns="25400" tIns="25400" rIns="25400" bIns="25400" anchor="ctr"/>
          <a:lstStyle/>
          <a:p>
            <a:endParaRPr sz="900"/>
          </a:p>
        </p:txBody>
      </p:sp>
      <p:sp>
        <p:nvSpPr>
          <p:cNvPr id="507" name="Mean"/>
          <p:cNvSpPr txBox="1"/>
          <p:nvPr/>
        </p:nvSpPr>
        <p:spPr>
          <a:xfrm>
            <a:off x="5576403" y="2400636"/>
            <a:ext cx="605935"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Mean</a:t>
            </a:r>
          </a:p>
        </p:txBody>
      </p:sp>
      <p:sp>
        <p:nvSpPr>
          <p:cNvPr id="508" name="Line"/>
          <p:cNvSpPr/>
          <p:nvPr/>
        </p:nvSpPr>
        <p:spPr>
          <a:xfrm flipV="1">
            <a:off x="6098796" y="1875680"/>
            <a:ext cx="324604" cy="506190"/>
          </a:xfrm>
          <a:prstGeom prst="line">
            <a:avLst/>
          </a:prstGeom>
          <a:ln w="25400">
            <a:solidFill>
              <a:srgbClr val="000000"/>
            </a:solidFill>
            <a:miter lim="400000"/>
            <a:tailEnd type="triangle"/>
          </a:ln>
        </p:spPr>
        <p:txBody>
          <a:bodyPr lIns="25400" tIns="25400" rIns="25400" bIns="25400" anchor="ctr"/>
          <a:lstStyle/>
          <a:p>
            <a:endParaRPr sz="900"/>
          </a:p>
        </p:txBody>
      </p:sp>
      <p:sp>
        <p:nvSpPr>
          <p:cNvPr id="509" name="Dispersion"/>
          <p:cNvSpPr txBox="1"/>
          <p:nvPr/>
        </p:nvSpPr>
        <p:spPr>
          <a:xfrm>
            <a:off x="7696430" y="2400636"/>
            <a:ext cx="105676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Dispersion</a:t>
            </a:r>
          </a:p>
        </p:txBody>
      </p:sp>
      <p:sp>
        <p:nvSpPr>
          <p:cNvPr id="510" name="Line"/>
          <p:cNvSpPr/>
          <p:nvPr/>
        </p:nvSpPr>
        <p:spPr>
          <a:xfrm flipH="1" flipV="1">
            <a:off x="7849704" y="1807061"/>
            <a:ext cx="505128" cy="505128"/>
          </a:xfrm>
          <a:prstGeom prst="line">
            <a:avLst/>
          </a:prstGeom>
          <a:ln w="25400">
            <a:solidFill>
              <a:srgbClr val="000000"/>
            </a:solidFill>
            <a:miter lim="400000"/>
            <a:tailEnd type="triangle"/>
          </a:ln>
        </p:spPr>
        <p:txBody>
          <a:bodyPr lIns="25400" tIns="25400" rIns="25400" bIns="25400" anchor="ctr"/>
          <a:lstStyle/>
          <a:p>
            <a:endParaRPr sz="900"/>
          </a:p>
        </p:txBody>
      </p:sp>
      <p:sp>
        <p:nvSpPr>
          <p:cNvPr id="511" name="DESEq Theory"/>
          <p:cNvSpPr txBox="1"/>
          <p:nvPr/>
        </p:nvSpPr>
        <p:spPr>
          <a:xfrm>
            <a:off x="4651523" y="2591"/>
            <a:ext cx="181325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DESEq Theory</a:t>
            </a:r>
          </a:p>
        </p:txBody>
      </p:sp>
      <p:pic>
        <p:nvPicPr>
          <p:cNvPr id="3" name="Picture 2">
            <a:extLst>
              <a:ext uri="{FF2B5EF4-FFF2-40B4-BE49-F238E27FC236}">
                <a16:creationId xmlns:a16="http://schemas.microsoft.com/office/drawing/2014/main" id="{87AF3E00-D67F-C2A7-058A-EBA03C788550}"/>
              </a:ext>
            </a:extLst>
          </p:cNvPr>
          <p:cNvPicPr>
            <a:picLocks noChangeAspect="1"/>
          </p:cNvPicPr>
          <p:nvPr/>
        </p:nvPicPr>
        <p:blipFill>
          <a:blip r:embed="rId4"/>
          <a:stretch>
            <a:fillRect/>
          </a:stretch>
        </p:blipFill>
        <p:spPr>
          <a:xfrm>
            <a:off x="963283" y="3865113"/>
            <a:ext cx="3352800" cy="2336800"/>
          </a:xfrm>
          <a:prstGeom prst="rect">
            <a:avLst/>
          </a:prstGeom>
        </p:spPr>
      </p:pic>
      <p:pic>
        <p:nvPicPr>
          <p:cNvPr id="2" name="Picture 1">
            <a:extLst>
              <a:ext uri="{FF2B5EF4-FFF2-40B4-BE49-F238E27FC236}">
                <a16:creationId xmlns:a16="http://schemas.microsoft.com/office/drawing/2014/main" id="{713A7533-FF79-1531-C8F6-09B105C8D2FE}"/>
              </a:ext>
            </a:extLst>
          </p:cNvPr>
          <p:cNvPicPr>
            <a:picLocks noChangeAspect="1"/>
          </p:cNvPicPr>
          <p:nvPr/>
        </p:nvPicPr>
        <p:blipFill>
          <a:blip r:embed="rId5"/>
          <a:stretch>
            <a:fillRect/>
          </a:stretch>
        </p:blipFill>
        <p:spPr>
          <a:xfrm>
            <a:off x="4395304" y="4244311"/>
            <a:ext cx="2925647" cy="1957602"/>
          </a:xfrm>
          <a:prstGeom prst="rect">
            <a:avLst/>
          </a:prstGeom>
        </p:spPr>
      </p:pic>
      <p:sp>
        <p:nvSpPr>
          <p:cNvPr id="6" name="TextBox 5">
            <a:extLst>
              <a:ext uri="{FF2B5EF4-FFF2-40B4-BE49-F238E27FC236}">
                <a16:creationId xmlns:a16="http://schemas.microsoft.com/office/drawing/2014/main" id="{FF7812E1-08CC-BDB1-CA20-EEC668EF9E0A}"/>
              </a:ext>
            </a:extLst>
          </p:cNvPr>
          <p:cNvSpPr txBox="1"/>
          <p:nvPr/>
        </p:nvSpPr>
        <p:spPr>
          <a:xfrm>
            <a:off x="7849704" y="6511384"/>
            <a:ext cx="8724181" cy="276999"/>
          </a:xfrm>
          <a:prstGeom prst="rect">
            <a:avLst/>
          </a:prstGeom>
          <a:noFill/>
        </p:spPr>
        <p:txBody>
          <a:bodyPr wrap="square">
            <a:spAutoFit/>
          </a:bodyPr>
          <a:lstStyle/>
          <a:p>
            <a:r>
              <a:rPr lang="en-US" sz="1200" dirty="0"/>
              <a:t>https://</a:t>
            </a:r>
            <a:r>
              <a:rPr lang="en-US" sz="1200" dirty="0" err="1"/>
              <a:t>www.statisticshowto.com</a:t>
            </a:r>
            <a:r>
              <a:rPr lang="en-US" sz="1200" dirty="0"/>
              <a:t>/negative-binomial-experiment/</a:t>
            </a:r>
          </a:p>
        </p:txBody>
      </p:sp>
    </p:spTree>
    <p:extLst>
      <p:ext uri="{BB962C8B-B14F-4D97-AF65-F5344CB8AC3E}">
        <p14:creationId xmlns:p14="http://schemas.microsoft.com/office/powerpoint/2010/main" val="3747883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04" name="Equation"/>
              <p:cNvSpPr txBox="1"/>
              <p:nvPr/>
            </p:nvSpPr>
            <p:spPr>
              <a:xfrm>
                <a:off x="3746054" y="1096045"/>
                <a:ext cx="5131918" cy="897875"/>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𝐾</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r>
                        <m:rPr>
                          <m:nor/>
                        </m:rPr>
                        <a:rPr sz="5400" i="1">
                          <a:solidFill>
                            <a:srgbClr val="5E5E5E"/>
                          </a:solidFill>
                          <a:latin typeface="Cambria Math" panose="02040503050406030204" pitchFamily="18" charset="0"/>
                        </a:rPr>
                        <m:t>NB</m:t>
                      </m:r>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𝜇</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𝛼</m:t>
                          </m:r>
                        </m:e>
                        <m:sub>
                          <m:r>
                            <a:rPr sz="5400" i="1">
                              <a:solidFill>
                                <a:srgbClr val="5E5E5E"/>
                              </a:solidFill>
                              <a:latin typeface="Cambria Math" panose="02040503050406030204" pitchFamily="18" charset="0"/>
                            </a:rPr>
                            <m:t>𝑖</m:t>
                          </m:r>
                        </m:sub>
                      </m:sSub>
                      <m:r>
                        <a:rPr sz="5400" i="1">
                          <a:solidFill>
                            <a:srgbClr val="5E5E5E"/>
                          </a:solidFill>
                          <a:latin typeface="Cambria Math" panose="02040503050406030204" pitchFamily="18" charset="0"/>
                        </a:rPr>
                        <m:t>)</m:t>
                      </m:r>
                    </m:oMath>
                  </m:oMathPara>
                </a14:m>
                <a:endParaRPr sz="5400">
                  <a:solidFill>
                    <a:srgbClr val="5E5E5E"/>
                  </a:solidFill>
                </a:endParaRPr>
              </a:p>
            </p:txBody>
          </p:sp>
        </mc:Choice>
        <mc:Fallback xmlns="">
          <p:sp>
            <p:nvSpPr>
              <p:cNvPr id="504" name="Equation"/>
              <p:cNvSpPr txBox="1">
                <a:spLocks noRot="1" noChangeAspect="1" noMove="1" noResize="1" noEditPoints="1" noAdjustHandles="1" noChangeArrowheads="1" noChangeShapeType="1" noTextEdit="1"/>
              </p:cNvSpPr>
              <p:nvPr/>
            </p:nvSpPr>
            <p:spPr>
              <a:xfrm>
                <a:off x="3746054" y="1096045"/>
                <a:ext cx="5131918" cy="897875"/>
              </a:xfrm>
              <a:prstGeom prst="rect">
                <a:avLst/>
              </a:prstGeom>
              <a:blipFill>
                <a:blip r:embed="rId3"/>
                <a:stretch>
                  <a:fillRect l="-2723" r="-4455" b="-25352"/>
                </a:stretch>
              </a:blipFill>
              <a:ln w="12700">
                <a:miter lim="400000"/>
              </a:ln>
            </p:spPr>
            <p:txBody>
              <a:bodyPr/>
              <a:lstStyle/>
              <a:p>
                <a:r>
                  <a:rPr lang="en-US">
                    <a:noFill/>
                  </a:rPr>
                  <a:t> </a:t>
                </a:r>
              </a:p>
            </p:txBody>
          </p:sp>
        </mc:Fallback>
      </mc:AlternateContent>
      <p:sp>
        <p:nvSpPr>
          <p:cNvPr id="505" name="Observed Counts"/>
          <p:cNvSpPr txBox="1"/>
          <p:nvPr/>
        </p:nvSpPr>
        <p:spPr>
          <a:xfrm>
            <a:off x="1506863" y="2400636"/>
            <a:ext cx="167981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Observed Counts</a:t>
            </a:r>
          </a:p>
        </p:txBody>
      </p:sp>
      <p:sp>
        <p:nvSpPr>
          <p:cNvPr id="506" name="Line"/>
          <p:cNvSpPr/>
          <p:nvPr/>
        </p:nvSpPr>
        <p:spPr>
          <a:xfrm flipV="1">
            <a:off x="2709419" y="1745701"/>
            <a:ext cx="1028206" cy="626915"/>
          </a:xfrm>
          <a:prstGeom prst="line">
            <a:avLst/>
          </a:prstGeom>
          <a:ln w="25400">
            <a:solidFill>
              <a:srgbClr val="000000"/>
            </a:solidFill>
            <a:miter lim="400000"/>
            <a:tailEnd type="triangle"/>
          </a:ln>
        </p:spPr>
        <p:txBody>
          <a:bodyPr lIns="25400" tIns="25400" rIns="25400" bIns="25400" anchor="ctr"/>
          <a:lstStyle/>
          <a:p>
            <a:endParaRPr sz="900"/>
          </a:p>
        </p:txBody>
      </p:sp>
      <p:sp>
        <p:nvSpPr>
          <p:cNvPr id="507" name="Mean"/>
          <p:cNvSpPr txBox="1"/>
          <p:nvPr/>
        </p:nvSpPr>
        <p:spPr>
          <a:xfrm>
            <a:off x="5576403" y="2400636"/>
            <a:ext cx="60593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Mean</a:t>
            </a:r>
          </a:p>
        </p:txBody>
      </p:sp>
      <p:sp>
        <p:nvSpPr>
          <p:cNvPr id="508" name="Line"/>
          <p:cNvSpPr/>
          <p:nvPr/>
        </p:nvSpPr>
        <p:spPr>
          <a:xfrm flipV="1">
            <a:off x="6098796" y="1875680"/>
            <a:ext cx="324604" cy="506190"/>
          </a:xfrm>
          <a:prstGeom prst="line">
            <a:avLst/>
          </a:prstGeom>
          <a:ln w="25400">
            <a:solidFill>
              <a:srgbClr val="000000"/>
            </a:solidFill>
            <a:miter lim="400000"/>
            <a:tailEnd type="triangle"/>
          </a:ln>
        </p:spPr>
        <p:txBody>
          <a:bodyPr lIns="25400" tIns="25400" rIns="25400" bIns="25400" anchor="ctr"/>
          <a:lstStyle/>
          <a:p>
            <a:endParaRPr sz="900"/>
          </a:p>
        </p:txBody>
      </p:sp>
      <p:sp>
        <p:nvSpPr>
          <p:cNvPr id="509" name="Dispersion"/>
          <p:cNvSpPr txBox="1"/>
          <p:nvPr/>
        </p:nvSpPr>
        <p:spPr>
          <a:xfrm>
            <a:off x="7696430" y="2400636"/>
            <a:ext cx="105676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Dispersion</a:t>
            </a:r>
          </a:p>
        </p:txBody>
      </p:sp>
      <p:sp>
        <p:nvSpPr>
          <p:cNvPr id="510" name="Line"/>
          <p:cNvSpPr/>
          <p:nvPr/>
        </p:nvSpPr>
        <p:spPr>
          <a:xfrm flipH="1" flipV="1">
            <a:off x="7849704" y="1807061"/>
            <a:ext cx="505128" cy="505128"/>
          </a:xfrm>
          <a:prstGeom prst="line">
            <a:avLst/>
          </a:prstGeom>
          <a:ln w="25400">
            <a:solidFill>
              <a:srgbClr val="000000"/>
            </a:solidFill>
            <a:miter lim="400000"/>
            <a:tailEnd type="triangle"/>
          </a:ln>
        </p:spPr>
        <p:txBody>
          <a:bodyPr lIns="25400" tIns="25400" rIns="25400" bIns="25400" anchor="ctr"/>
          <a:lstStyle/>
          <a:p>
            <a:endParaRPr sz="900"/>
          </a:p>
        </p:txBody>
      </p:sp>
      <p:sp>
        <p:nvSpPr>
          <p:cNvPr id="511" name="DESEq Theory"/>
          <p:cNvSpPr txBox="1"/>
          <p:nvPr/>
        </p:nvSpPr>
        <p:spPr>
          <a:xfrm>
            <a:off x="4651523" y="2591"/>
            <a:ext cx="1813253"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DESEq Theory</a:t>
            </a:r>
          </a:p>
        </p:txBody>
      </p:sp>
      <p:pic>
        <p:nvPicPr>
          <p:cNvPr id="3" name="Picture 2">
            <a:extLst>
              <a:ext uri="{FF2B5EF4-FFF2-40B4-BE49-F238E27FC236}">
                <a16:creationId xmlns:a16="http://schemas.microsoft.com/office/drawing/2014/main" id="{87AF3E00-D67F-C2A7-058A-EBA03C788550}"/>
              </a:ext>
            </a:extLst>
          </p:cNvPr>
          <p:cNvPicPr>
            <a:picLocks noChangeAspect="1"/>
          </p:cNvPicPr>
          <p:nvPr/>
        </p:nvPicPr>
        <p:blipFill>
          <a:blip r:embed="rId4"/>
          <a:stretch>
            <a:fillRect/>
          </a:stretch>
        </p:blipFill>
        <p:spPr>
          <a:xfrm>
            <a:off x="963283" y="3865113"/>
            <a:ext cx="3352800" cy="2336800"/>
          </a:xfrm>
          <a:prstGeom prst="rect">
            <a:avLst/>
          </a:prstGeom>
        </p:spPr>
      </p:pic>
      <p:pic>
        <p:nvPicPr>
          <p:cNvPr id="2" name="Picture 1">
            <a:extLst>
              <a:ext uri="{FF2B5EF4-FFF2-40B4-BE49-F238E27FC236}">
                <a16:creationId xmlns:a16="http://schemas.microsoft.com/office/drawing/2014/main" id="{713A7533-FF79-1531-C8F6-09B105C8D2FE}"/>
              </a:ext>
            </a:extLst>
          </p:cNvPr>
          <p:cNvPicPr>
            <a:picLocks noChangeAspect="1"/>
          </p:cNvPicPr>
          <p:nvPr/>
        </p:nvPicPr>
        <p:blipFill>
          <a:blip r:embed="rId5"/>
          <a:stretch>
            <a:fillRect/>
          </a:stretch>
        </p:blipFill>
        <p:spPr>
          <a:xfrm>
            <a:off x="4395304" y="4244311"/>
            <a:ext cx="2925647" cy="1957602"/>
          </a:xfrm>
          <a:prstGeom prst="rect">
            <a:avLst/>
          </a:prstGeom>
        </p:spPr>
      </p:pic>
      <p:pic>
        <p:nvPicPr>
          <p:cNvPr id="4" name="Picture 3">
            <a:extLst>
              <a:ext uri="{FF2B5EF4-FFF2-40B4-BE49-F238E27FC236}">
                <a16:creationId xmlns:a16="http://schemas.microsoft.com/office/drawing/2014/main" id="{2FB68B6C-7419-7B26-FB09-FCFB4C58B302}"/>
              </a:ext>
            </a:extLst>
          </p:cNvPr>
          <p:cNvPicPr>
            <a:picLocks noChangeAspect="1"/>
          </p:cNvPicPr>
          <p:nvPr/>
        </p:nvPicPr>
        <p:blipFill>
          <a:blip r:embed="rId6"/>
          <a:stretch>
            <a:fillRect/>
          </a:stretch>
        </p:blipFill>
        <p:spPr>
          <a:xfrm>
            <a:off x="7063596" y="3820744"/>
            <a:ext cx="4455543" cy="2360201"/>
          </a:xfrm>
          <a:prstGeom prst="rect">
            <a:avLst/>
          </a:prstGeom>
        </p:spPr>
      </p:pic>
      <p:sp>
        <p:nvSpPr>
          <p:cNvPr id="6" name="TextBox 5">
            <a:extLst>
              <a:ext uri="{FF2B5EF4-FFF2-40B4-BE49-F238E27FC236}">
                <a16:creationId xmlns:a16="http://schemas.microsoft.com/office/drawing/2014/main" id="{FF7812E1-08CC-BDB1-CA20-EEC668EF9E0A}"/>
              </a:ext>
            </a:extLst>
          </p:cNvPr>
          <p:cNvSpPr txBox="1"/>
          <p:nvPr/>
        </p:nvSpPr>
        <p:spPr>
          <a:xfrm>
            <a:off x="7849704" y="6511384"/>
            <a:ext cx="8724181" cy="276999"/>
          </a:xfrm>
          <a:prstGeom prst="rect">
            <a:avLst/>
          </a:prstGeom>
          <a:noFill/>
        </p:spPr>
        <p:txBody>
          <a:bodyPr wrap="square">
            <a:spAutoFit/>
          </a:bodyPr>
          <a:lstStyle/>
          <a:p>
            <a:r>
              <a:rPr lang="en-US" sz="1200" dirty="0"/>
              <a:t>https://</a:t>
            </a:r>
            <a:r>
              <a:rPr lang="en-US" sz="1200" dirty="0" err="1"/>
              <a:t>www.statisticshowto.com</a:t>
            </a:r>
            <a:r>
              <a:rPr lang="en-US" sz="1200" dirty="0"/>
              <a:t>/negative-binomial-experiment/</a:t>
            </a:r>
          </a:p>
        </p:txBody>
      </p:sp>
    </p:spTree>
    <p:extLst>
      <p:ext uri="{BB962C8B-B14F-4D97-AF65-F5344CB8AC3E}">
        <p14:creationId xmlns:p14="http://schemas.microsoft.com/office/powerpoint/2010/main" val="119414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5" name="Equation"/>
              <p:cNvSpPr txBox="1"/>
              <p:nvPr/>
            </p:nvSpPr>
            <p:spPr>
              <a:xfrm>
                <a:off x="3746054" y="1096045"/>
                <a:ext cx="5131918" cy="897875"/>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𝐾</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r>
                        <m:rPr>
                          <m:nor/>
                        </m:rPr>
                        <a:rPr sz="5400" i="1">
                          <a:solidFill>
                            <a:srgbClr val="5E5E5E"/>
                          </a:solidFill>
                          <a:latin typeface="Cambria Math" panose="02040503050406030204" pitchFamily="18" charset="0"/>
                        </a:rPr>
                        <m:t>NB</m:t>
                      </m:r>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𝜇</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𝛼</m:t>
                          </m:r>
                        </m:e>
                        <m:sub>
                          <m:r>
                            <a:rPr sz="5400" i="1">
                              <a:solidFill>
                                <a:srgbClr val="5E5E5E"/>
                              </a:solidFill>
                              <a:latin typeface="Cambria Math" panose="02040503050406030204" pitchFamily="18" charset="0"/>
                            </a:rPr>
                            <m:t>𝑖</m:t>
                          </m:r>
                        </m:sub>
                      </m:sSub>
                      <m:r>
                        <a:rPr sz="5400" i="1">
                          <a:solidFill>
                            <a:srgbClr val="5E5E5E"/>
                          </a:solidFill>
                          <a:latin typeface="Cambria Math" panose="02040503050406030204" pitchFamily="18" charset="0"/>
                        </a:rPr>
                        <m:t>)</m:t>
                      </m:r>
                    </m:oMath>
                  </m:oMathPara>
                </a14:m>
                <a:endParaRPr sz="5400">
                  <a:solidFill>
                    <a:srgbClr val="5E5E5E"/>
                  </a:solidFill>
                </a:endParaRPr>
              </a:p>
            </p:txBody>
          </p:sp>
        </mc:Choice>
        <mc:Fallback xmlns="">
          <p:sp>
            <p:nvSpPr>
              <p:cNvPr id="515" name="Equation"/>
              <p:cNvSpPr txBox="1">
                <a:spLocks noRot="1" noChangeAspect="1" noMove="1" noResize="1" noEditPoints="1" noAdjustHandles="1" noChangeArrowheads="1" noChangeShapeType="1" noTextEdit="1"/>
              </p:cNvSpPr>
              <p:nvPr/>
            </p:nvSpPr>
            <p:spPr>
              <a:xfrm>
                <a:off x="3746054" y="1096045"/>
                <a:ext cx="5131918" cy="897875"/>
              </a:xfrm>
              <a:prstGeom prst="rect">
                <a:avLst/>
              </a:prstGeom>
              <a:blipFill>
                <a:blip r:embed="rId3"/>
                <a:stretch>
                  <a:fillRect l="-2723" r="-4455" b="-25352"/>
                </a:stretch>
              </a:blipFill>
              <a:ln w="12700">
                <a:miter lim="400000"/>
              </a:ln>
            </p:spPr>
            <p:txBody>
              <a:bodyPr/>
              <a:lstStyle/>
              <a:p>
                <a:r>
                  <a:rPr lang="en-US">
                    <a:noFill/>
                  </a:rPr>
                  <a:t> </a:t>
                </a:r>
              </a:p>
            </p:txBody>
          </p:sp>
        </mc:Fallback>
      </mc:AlternateContent>
      <p:sp>
        <p:nvSpPr>
          <p:cNvPr id="516" name="Line"/>
          <p:cNvSpPr/>
          <p:nvPr/>
        </p:nvSpPr>
        <p:spPr>
          <a:xfrm flipV="1">
            <a:off x="2709419" y="1745701"/>
            <a:ext cx="1028206" cy="626915"/>
          </a:xfrm>
          <a:prstGeom prst="line">
            <a:avLst/>
          </a:prstGeom>
          <a:ln w="25400">
            <a:solidFill>
              <a:srgbClr val="000000"/>
            </a:solidFill>
            <a:miter lim="400000"/>
            <a:tailEnd type="triangle"/>
          </a:ln>
        </p:spPr>
        <p:txBody>
          <a:bodyPr lIns="25400" tIns="25400" rIns="25400" bIns="25400" anchor="ctr"/>
          <a:lstStyle/>
          <a:p>
            <a:endParaRPr sz="900"/>
          </a:p>
        </p:txBody>
      </p:sp>
      <p:sp>
        <p:nvSpPr>
          <p:cNvPr id="517" name="Mean"/>
          <p:cNvSpPr txBox="1"/>
          <p:nvPr/>
        </p:nvSpPr>
        <p:spPr>
          <a:xfrm>
            <a:off x="5576403" y="2400636"/>
            <a:ext cx="60593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Mean</a:t>
            </a:r>
          </a:p>
        </p:txBody>
      </p:sp>
      <p:sp>
        <p:nvSpPr>
          <p:cNvPr id="518" name="Line"/>
          <p:cNvSpPr/>
          <p:nvPr/>
        </p:nvSpPr>
        <p:spPr>
          <a:xfrm flipV="1">
            <a:off x="6098796" y="1875680"/>
            <a:ext cx="324604" cy="506190"/>
          </a:xfrm>
          <a:prstGeom prst="line">
            <a:avLst/>
          </a:prstGeom>
          <a:ln w="25400">
            <a:solidFill>
              <a:srgbClr val="000000"/>
            </a:solidFill>
            <a:miter lim="400000"/>
            <a:tailEnd type="triangle"/>
          </a:ln>
        </p:spPr>
        <p:txBody>
          <a:bodyPr lIns="25400" tIns="25400" rIns="25400" bIns="25400" anchor="ctr"/>
          <a:lstStyle/>
          <a:p>
            <a:endParaRPr sz="900"/>
          </a:p>
        </p:txBody>
      </p:sp>
      <p:sp>
        <p:nvSpPr>
          <p:cNvPr id="519" name="gene-specific dispersion"/>
          <p:cNvSpPr txBox="1"/>
          <p:nvPr/>
        </p:nvSpPr>
        <p:spPr>
          <a:xfrm>
            <a:off x="6936793" y="2400636"/>
            <a:ext cx="232704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gene-specific dispersion</a:t>
            </a:r>
          </a:p>
        </p:txBody>
      </p:sp>
      <p:sp>
        <p:nvSpPr>
          <p:cNvPr id="520" name="Line"/>
          <p:cNvSpPr/>
          <p:nvPr/>
        </p:nvSpPr>
        <p:spPr>
          <a:xfrm flipH="1" flipV="1">
            <a:off x="7849704" y="1807061"/>
            <a:ext cx="505128" cy="505128"/>
          </a:xfrm>
          <a:prstGeom prst="line">
            <a:avLst/>
          </a:prstGeom>
          <a:ln w="25400">
            <a:solidFill>
              <a:srgbClr val="000000"/>
            </a:solidFill>
            <a:miter lim="400000"/>
            <a:tailEnd type="triangle"/>
          </a:ln>
        </p:spPr>
        <p:txBody>
          <a:bodyPr lIns="25400" tIns="25400" rIns="25400" bIns="25400" anchor="ctr"/>
          <a:lstStyle/>
          <a:p>
            <a:endParaRPr sz="900"/>
          </a:p>
        </p:txBody>
      </p:sp>
      <p:sp>
        <p:nvSpPr>
          <p:cNvPr id="521" name="DESEq Theory"/>
          <p:cNvSpPr txBox="1"/>
          <p:nvPr/>
        </p:nvSpPr>
        <p:spPr>
          <a:xfrm>
            <a:off x="4651523" y="2591"/>
            <a:ext cx="1813253"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DESEq Theory</a:t>
            </a:r>
          </a:p>
        </p:txBody>
      </p:sp>
      <mc:AlternateContent xmlns:mc="http://schemas.openxmlformats.org/markup-compatibility/2006" xmlns:a14="http://schemas.microsoft.com/office/drawing/2010/main">
        <mc:Choice Requires="a14">
          <p:sp>
            <p:nvSpPr>
              <p:cNvPr id="522" name="Equation"/>
              <p:cNvSpPr txBox="1"/>
              <p:nvPr/>
            </p:nvSpPr>
            <p:spPr>
              <a:xfrm>
                <a:off x="4029520" y="3031696"/>
                <a:ext cx="4353371" cy="1205395"/>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7250" i="1">
                              <a:solidFill>
                                <a:srgbClr val="5E5E5E"/>
                              </a:solidFill>
                              <a:latin typeface="Cambria Math" panose="02040503050406030204" pitchFamily="18" charset="0"/>
                            </a:rPr>
                          </m:ctrlPr>
                        </m:sSubPr>
                        <m:e>
                          <m:r>
                            <a:rPr sz="7250" i="1">
                              <a:solidFill>
                                <a:srgbClr val="5E5E5E"/>
                              </a:solidFill>
                              <a:latin typeface="Cambria Math" panose="02040503050406030204" pitchFamily="18" charset="0"/>
                            </a:rPr>
                            <m:t>𝜇</m:t>
                          </m:r>
                        </m:e>
                        <m:sub>
                          <m:r>
                            <a:rPr sz="7250" i="1">
                              <a:solidFill>
                                <a:srgbClr val="5E5E5E"/>
                              </a:solidFill>
                              <a:latin typeface="Cambria Math" panose="02040503050406030204" pitchFamily="18" charset="0"/>
                            </a:rPr>
                            <m:t>𝑖𝑗</m:t>
                          </m:r>
                        </m:sub>
                      </m:sSub>
                      <m:r>
                        <a:rPr sz="7250" i="1">
                          <a:solidFill>
                            <a:srgbClr val="5E5E5E"/>
                          </a:solidFill>
                          <a:latin typeface="Cambria Math" panose="02040503050406030204" pitchFamily="18" charset="0"/>
                        </a:rPr>
                        <m:t>=</m:t>
                      </m:r>
                      <m:sSub>
                        <m:sSubPr>
                          <m:ctrlPr>
                            <a:rPr sz="7250" i="1">
                              <a:solidFill>
                                <a:srgbClr val="5E5E5E"/>
                              </a:solidFill>
                              <a:latin typeface="Cambria Math" panose="02040503050406030204" pitchFamily="18" charset="0"/>
                            </a:rPr>
                          </m:ctrlPr>
                        </m:sSubPr>
                        <m:e>
                          <m:r>
                            <a:rPr sz="7250" i="1">
                              <a:solidFill>
                                <a:srgbClr val="5E5E5E"/>
                              </a:solidFill>
                              <a:latin typeface="Cambria Math" panose="02040503050406030204" pitchFamily="18" charset="0"/>
                            </a:rPr>
                            <m:t>𝑠</m:t>
                          </m:r>
                        </m:e>
                        <m:sub>
                          <m:r>
                            <a:rPr sz="7250" i="1">
                              <a:solidFill>
                                <a:srgbClr val="5E5E5E"/>
                              </a:solidFill>
                              <a:latin typeface="Cambria Math" panose="02040503050406030204" pitchFamily="18" charset="0"/>
                            </a:rPr>
                            <m:t>𝑗</m:t>
                          </m:r>
                        </m:sub>
                      </m:sSub>
                      <m:sSub>
                        <m:sSubPr>
                          <m:ctrlPr>
                            <a:rPr sz="7250" i="1">
                              <a:solidFill>
                                <a:srgbClr val="5E5E5E"/>
                              </a:solidFill>
                              <a:latin typeface="Cambria Math" panose="02040503050406030204" pitchFamily="18" charset="0"/>
                            </a:rPr>
                          </m:ctrlPr>
                        </m:sSubPr>
                        <m:e>
                          <m:r>
                            <a:rPr sz="7250" i="1">
                              <a:solidFill>
                                <a:srgbClr val="5E5E5E"/>
                              </a:solidFill>
                              <a:latin typeface="Cambria Math" panose="02040503050406030204" pitchFamily="18" charset="0"/>
                            </a:rPr>
                            <m:t>𝑞</m:t>
                          </m:r>
                        </m:e>
                        <m:sub>
                          <m:r>
                            <a:rPr sz="7250" i="1">
                              <a:solidFill>
                                <a:srgbClr val="5E5E5E"/>
                              </a:solidFill>
                              <a:latin typeface="Cambria Math" panose="02040503050406030204" pitchFamily="18" charset="0"/>
                            </a:rPr>
                            <m:t>𝑖𝑗</m:t>
                          </m:r>
                        </m:sub>
                      </m:sSub>
                    </m:oMath>
                  </m:oMathPara>
                </a14:m>
                <a:endParaRPr sz="7250">
                  <a:solidFill>
                    <a:srgbClr val="5E5E5E"/>
                  </a:solidFill>
                </a:endParaRPr>
              </a:p>
            </p:txBody>
          </p:sp>
        </mc:Choice>
        <mc:Fallback xmlns="">
          <p:sp>
            <p:nvSpPr>
              <p:cNvPr id="522" name="Equation"/>
              <p:cNvSpPr txBox="1">
                <a:spLocks noRot="1" noChangeAspect="1" noMove="1" noResize="1" noEditPoints="1" noAdjustHandles="1" noChangeArrowheads="1" noChangeShapeType="1" noTextEdit="1"/>
              </p:cNvSpPr>
              <p:nvPr/>
            </p:nvSpPr>
            <p:spPr>
              <a:xfrm>
                <a:off x="4029520" y="3031696"/>
                <a:ext cx="4353371" cy="1205395"/>
              </a:xfrm>
              <a:prstGeom prst="rect">
                <a:avLst/>
              </a:prstGeom>
              <a:blipFill>
                <a:blip r:embed="rId4"/>
                <a:stretch>
                  <a:fillRect l="-4373" r="-2915" b="-25000"/>
                </a:stretch>
              </a:blipFill>
              <a:ln w="12700">
                <a:miter lim="400000"/>
              </a:ln>
            </p:spPr>
            <p:txBody>
              <a:bodyPr/>
              <a:lstStyle/>
              <a:p>
                <a:r>
                  <a:rPr lang="en-US">
                    <a:noFill/>
                  </a:rPr>
                  <a:t> </a:t>
                </a:r>
              </a:p>
            </p:txBody>
          </p:sp>
        </mc:Fallback>
      </mc:AlternateContent>
      <p:sp>
        <p:nvSpPr>
          <p:cNvPr id="523" name="Line"/>
          <p:cNvSpPr/>
          <p:nvPr/>
        </p:nvSpPr>
        <p:spPr>
          <a:xfrm flipH="1">
            <a:off x="4836180" y="2696203"/>
            <a:ext cx="605935" cy="681479"/>
          </a:xfrm>
          <a:prstGeom prst="line">
            <a:avLst/>
          </a:prstGeom>
          <a:ln w="25400">
            <a:solidFill>
              <a:srgbClr val="000000"/>
            </a:solidFill>
            <a:miter lim="400000"/>
            <a:tailEnd type="triangle"/>
          </a:ln>
        </p:spPr>
        <p:txBody>
          <a:bodyPr lIns="25400" tIns="25400" rIns="25400" bIns="25400" anchor="ctr"/>
          <a:lstStyle/>
          <a:p>
            <a:endParaRPr sz="900"/>
          </a:p>
        </p:txBody>
      </p:sp>
      <p:sp>
        <p:nvSpPr>
          <p:cNvPr id="524" name="Observed Counts"/>
          <p:cNvSpPr txBox="1"/>
          <p:nvPr/>
        </p:nvSpPr>
        <p:spPr>
          <a:xfrm>
            <a:off x="1506863" y="2400636"/>
            <a:ext cx="167981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Observed Counts</a:t>
            </a:r>
          </a:p>
        </p:txBody>
      </p:sp>
      <p:sp>
        <p:nvSpPr>
          <p:cNvPr id="525" name="Size Factor"/>
          <p:cNvSpPr txBox="1"/>
          <p:nvPr/>
        </p:nvSpPr>
        <p:spPr>
          <a:xfrm>
            <a:off x="5235845" y="4648318"/>
            <a:ext cx="106439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dirty="0"/>
              <a:t>Size Factor</a:t>
            </a:r>
          </a:p>
        </p:txBody>
      </p:sp>
      <p:sp>
        <p:nvSpPr>
          <p:cNvPr id="526" name="Concentration of fragments…"/>
          <p:cNvSpPr txBox="1"/>
          <p:nvPr/>
        </p:nvSpPr>
        <p:spPr>
          <a:xfrm>
            <a:off x="6729450" y="4976613"/>
            <a:ext cx="5316071" cy="11592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b="1"/>
            </a:pPr>
            <a:r>
              <a:rPr dirty="0"/>
              <a:t>Concentration of fragments</a:t>
            </a:r>
          </a:p>
          <a:p>
            <a:pPr>
              <a:defRPr sz="3600" b="1"/>
            </a:pPr>
            <a:r>
              <a:rPr dirty="0"/>
              <a:t>in sample</a:t>
            </a:r>
          </a:p>
        </p:txBody>
      </p:sp>
      <p:sp>
        <p:nvSpPr>
          <p:cNvPr id="527" name="Line"/>
          <p:cNvSpPr/>
          <p:nvPr/>
        </p:nvSpPr>
        <p:spPr>
          <a:xfrm flipV="1">
            <a:off x="6315603" y="4100662"/>
            <a:ext cx="324604" cy="506190"/>
          </a:xfrm>
          <a:prstGeom prst="line">
            <a:avLst/>
          </a:prstGeom>
          <a:ln w="25400">
            <a:solidFill>
              <a:srgbClr val="000000"/>
            </a:solidFill>
            <a:miter lim="400000"/>
            <a:tailEnd type="triangle"/>
          </a:ln>
        </p:spPr>
        <p:txBody>
          <a:bodyPr lIns="25400" tIns="25400" rIns="25400" bIns="25400" anchor="ctr"/>
          <a:lstStyle/>
          <a:p>
            <a:endParaRPr sz="900"/>
          </a:p>
        </p:txBody>
      </p:sp>
      <p:sp>
        <p:nvSpPr>
          <p:cNvPr id="528" name="Line"/>
          <p:cNvSpPr/>
          <p:nvPr/>
        </p:nvSpPr>
        <p:spPr>
          <a:xfrm flipH="1" flipV="1">
            <a:off x="7693196" y="4359696"/>
            <a:ext cx="598479" cy="598480"/>
          </a:xfrm>
          <a:prstGeom prst="line">
            <a:avLst/>
          </a:prstGeom>
          <a:ln w="25400">
            <a:solidFill>
              <a:srgbClr val="000000"/>
            </a:solidFill>
            <a:miter lim="400000"/>
            <a:tailEnd type="triangle"/>
          </a:ln>
        </p:spPr>
        <p:txBody>
          <a:bodyPr lIns="25400" tIns="25400" rIns="25400" bIns="25400" anchor="ctr"/>
          <a:lstStyle/>
          <a:p>
            <a:endParaRPr lang="en-US" sz="900" dirty="0"/>
          </a:p>
        </p:txBody>
      </p:sp>
      <p:sp>
        <p:nvSpPr>
          <p:cNvPr id="3" name="TextBox 2">
            <a:extLst>
              <a:ext uri="{FF2B5EF4-FFF2-40B4-BE49-F238E27FC236}">
                <a16:creationId xmlns:a16="http://schemas.microsoft.com/office/drawing/2014/main" id="{41541EB3-7337-4310-28D8-1A9BC8F50180}"/>
              </a:ext>
            </a:extLst>
          </p:cNvPr>
          <p:cNvSpPr txBox="1"/>
          <p:nvPr/>
        </p:nvSpPr>
        <p:spPr>
          <a:xfrm>
            <a:off x="6110730" y="6163988"/>
            <a:ext cx="6121878" cy="646331"/>
          </a:xfrm>
          <a:prstGeom prst="rect">
            <a:avLst/>
          </a:prstGeom>
          <a:noFill/>
        </p:spPr>
        <p:txBody>
          <a:bodyPr wrap="square">
            <a:spAutoFit/>
          </a:bodyPr>
          <a:lstStyle/>
          <a:p>
            <a:r>
              <a:rPr lang="en-US" dirty="0"/>
              <a:t>https://</a:t>
            </a:r>
            <a:r>
              <a:rPr lang="en-US" dirty="0" err="1"/>
              <a:t>www.bioconductor.org</a:t>
            </a:r>
            <a:r>
              <a:rPr lang="en-US" dirty="0"/>
              <a:t>/help/course-materials/2015/CSAMA2015/</a:t>
            </a:r>
            <a:r>
              <a:rPr lang="en-US" dirty="0" err="1"/>
              <a:t>lect</a:t>
            </a:r>
            <a:r>
              <a:rPr lang="en-US" dirty="0"/>
              <a:t>/L05-deseq2-anders.pdf</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Hypothesis Testing"/>
          <p:cNvSpPr txBox="1"/>
          <p:nvPr/>
        </p:nvSpPr>
        <p:spPr>
          <a:xfrm>
            <a:off x="4513063" y="271482"/>
            <a:ext cx="243534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Hypothesis Testing</a:t>
            </a:r>
          </a:p>
        </p:txBody>
      </p:sp>
      <p:sp>
        <p:nvSpPr>
          <p:cNvPr id="533" name="Wald: (default) - Is the LFC == 0  (null)"/>
          <p:cNvSpPr txBox="1"/>
          <p:nvPr/>
        </p:nvSpPr>
        <p:spPr>
          <a:xfrm>
            <a:off x="1410612" y="1433614"/>
            <a:ext cx="5537798"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a:pPr>
            <a:r>
              <a:rPr sz="2800" b="1" dirty="0"/>
              <a:t>Wald:</a:t>
            </a:r>
            <a:r>
              <a:rPr sz="2800" dirty="0"/>
              <a:t> (default) - Is the LFC == 0  (null)</a:t>
            </a:r>
          </a:p>
        </p:txBody>
      </p:sp>
      <p:sp>
        <p:nvSpPr>
          <p:cNvPr id="534" name="LRT (two or more classes) : Does the full model add anything to the fit…"/>
          <p:cNvSpPr txBox="1"/>
          <p:nvPr/>
        </p:nvSpPr>
        <p:spPr>
          <a:xfrm>
            <a:off x="1410612" y="2196607"/>
            <a:ext cx="10590682" cy="13439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defRPr sz="3600"/>
            </a:pPr>
            <a:r>
              <a:rPr sz="2800" b="1" dirty="0"/>
              <a:t>LRT (two or more classes) : </a:t>
            </a:r>
            <a:r>
              <a:rPr sz="2800" dirty="0"/>
              <a:t>Does the full model add anything to the fit</a:t>
            </a:r>
          </a:p>
          <a:p>
            <a:pPr algn="l">
              <a:defRPr sz="3600"/>
            </a:pPr>
            <a:r>
              <a:rPr sz="2800" dirty="0" err="1"/>
              <a:t>e.g</a:t>
            </a:r>
            <a:r>
              <a:rPr sz="2800" dirty="0"/>
              <a:t>  full model               ~ Group</a:t>
            </a:r>
          </a:p>
          <a:p>
            <a:pPr algn="l">
              <a:defRPr sz="3600"/>
            </a:pPr>
            <a:r>
              <a:rPr sz="2800" dirty="0"/>
              <a:t>       reduced model      ~ 1 (intercept)</a:t>
            </a:r>
            <a:r>
              <a:rPr sz="2800" b="1" dirty="0"/>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Lecture 2"/>
          <p:cNvSpPr txBox="1"/>
          <p:nvPr/>
        </p:nvSpPr>
        <p:spPr>
          <a:xfrm>
            <a:off x="5269801" y="290227"/>
            <a:ext cx="1498552"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6000">
                <a:solidFill>
                  <a:schemeClr val="accent1">
                    <a:hueOff val="114395"/>
                    <a:lumOff val="-24975"/>
                  </a:schemeClr>
                </a:solidFill>
              </a:defRPr>
            </a:lvl1pPr>
          </a:lstStyle>
          <a:p>
            <a:r>
              <a:rPr sz="3000" dirty="0"/>
              <a:t>Lecture </a:t>
            </a:r>
            <a:r>
              <a:rPr lang="en-US" sz="3000" dirty="0"/>
              <a:t>4</a:t>
            </a:r>
            <a:endParaRPr sz="3000" dirty="0"/>
          </a:p>
        </p:txBody>
      </p:sp>
      <p:sp>
        <p:nvSpPr>
          <p:cNvPr id="354" name="Recap…"/>
          <p:cNvSpPr txBox="1"/>
          <p:nvPr/>
        </p:nvSpPr>
        <p:spPr>
          <a:xfrm>
            <a:off x="2720553" y="1641977"/>
            <a:ext cx="7362785" cy="2267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4800" u="sng"/>
            </a:pPr>
            <a:r>
              <a:rPr sz="2400" dirty="0"/>
              <a:t>Recap</a:t>
            </a:r>
          </a:p>
          <a:p>
            <a:pPr marL="114300" indent="-114300">
              <a:buSzPct val="100000"/>
              <a:buChar char="•"/>
              <a:defRPr sz="4800"/>
            </a:pPr>
            <a:r>
              <a:rPr sz="2400" dirty="0"/>
              <a:t>More replicates more important than more reads/sample</a:t>
            </a:r>
          </a:p>
          <a:p>
            <a:pPr marL="114300" indent="-114300">
              <a:buSzPct val="100000"/>
              <a:buChar char="•"/>
              <a:defRPr sz="4800"/>
            </a:pPr>
            <a:r>
              <a:rPr sz="2400" dirty="0"/>
              <a:t>20-30 million/sample</a:t>
            </a:r>
          </a:p>
          <a:p>
            <a:pPr marL="114300" indent="-114300">
              <a:buSzPct val="100000"/>
              <a:buChar char="•"/>
              <a:defRPr sz="4800"/>
            </a:pPr>
            <a:r>
              <a:rPr sz="2400" dirty="0"/>
              <a:t>How to import Salmon data in R (</a:t>
            </a:r>
            <a:r>
              <a:rPr sz="2400" dirty="0" err="1"/>
              <a:t>tximport</a:t>
            </a:r>
            <a:r>
              <a:rPr sz="2400" dirty="0"/>
              <a:t>)</a:t>
            </a:r>
          </a:p>
          <a:p>
            <a:pPr marL="114300" indent="-114300">
              <a:buSzPct val="100000"/>
              <a:buChar char="•"/>
              <a:defRPr sz="4800"/>
            </a:pPr>
            <a:r>
              <a:rPr sz="2400" dirty="0"/>
              <a:t>Make a </a:t>
            </a:r>
            <a:r>
              <a:rPr sz="2400" dirty="0" err="1"/>
              <a:t>DESeqDataset</a:t>
            </a:r>
            <a:r>
              <a:rPr sz="2400" dirty="0"/>
              <a:t> (</a:t>
            </a:r>
            <a:r>
              <a:rPr sz="2400" dirty="0" err="1"/>
              <a:t>DESeqDataSetFromTximport</a:t>
            </a:r>
            <a:r>
              <a:rPr sz="2400" dirty="0"/>
              <a:t>)</a:t>
            </a:r>
          </a:p>
          <a:p>
            <a:pPr marL="114300" indent="-114300">
              <a:buSzPct val="100000"/>
              <a:buChar char="•"/>
              <a:defRPr sz="4800"/>
            </a:pPr>
            <a:r>
              <a:rPr sz="2400" dirty="0"/>
              <a:t>Calculate differentially expressed genes (</a:t>
            </a:r>
            <a:r>
              <a:rPr sz="2400" dirty="0" err="1"/>
              <a:t>DESeq</a:t>
            </a:r>
            <a:r>
              <a:rPr sz="2400" dirty="0"/>
              <a:t>)</a:t>
            </a:r>
          </a:p>
        </p:txBody>
      </p:sp>
      <p:sp>
        <p:nvSpPr>
          <p:cNvPr id="355" name="Full annotated methods in salmon_DE.R"/>
          <p:cNvSpPr txBox="1"/>
          <p:nvPr/>
        </p:nvSpPr>
        <p:spPr>
          <a:xfrm>
            <a:off x="2952960" y="4875754"/>
            <a:ext cx="5045805"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a:solidFill>
                  <a:schemeClr val="accent1">
                    <a:hueOff val="114395"/>
                    <a:lumOff val="-24975"/>
                  </a:schemeClr>
                </a:solidFill>
              </a:defRPr>
            </a:lvl1pPr>
          </a:lstStyle>
          <a:p>
            <a:r>
              <a:rPr sz="2400"/>
              <a:t>Full annotated methods in salmon_DE.R</a:t>
            </a:r>
          </a:p>
        </p:txBody>
      </p:sp>
      <p:sp>
        <p:nvSpPr>
          <p:cNvPr id="356" name="Rectangle"/>
          <p:cNvSpPr/>
          <p:nvPr/>
        </p:nvSpPr>
        <p:spPr>
          <a:xfrm>
            <a:off x="2835950" y="4768567"/>
            <a:ext cx="5843870" cy="635001"/>
          </a:xfrm>
          <a:prstGeom prst="rect">
            <a:avLst/>
          </a:prstGeom>
          <a:ln w="50800">
            <a:solidFill>
              <a:schemeClr val="accent5">
                <a:lumOff val="-29866"/>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Why Do RNA-seq"/>
          <p:cNvSpPr txBox="1"/>
          <p:nvPr/>
        </p:nvSpPr>
        <p:spPr>
          <a:xfrm>
            <a:off x="4393429" y="263050"/>
            <a:ext cx="222843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Why Do RNA-seq</a:t>
            </a:r>
          </a:p>
        </p:txBody>
      </p:sp>
      <p:sp>
        <p:nvSpPr>
          <p:cNvPr id="169" name="Measure differences in gene expression between conditions…"/>
          <p:cNvSpPr txBox="1"/>
          <p:nvPr/>
        </p:nvSpPr>
        <p:spPr>
          <a:xfrm>
            <a:off x="1435661" y="2946886"/>
            <a:ext cx="772955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152400" indent="-152400">
              <a:spcBef>
                <a:spcPts val="600"/>
              </a:spcBef>
              <a:buSzPct val="123000"/>
              <a:buChar char="•"/>
              <a:defRPr sz="3600"/>
            </a:pPr>
            <a:r>
              <a:rPr lang="en-US" sz="2400" dirty="0"/>
              <a:t>Measure differences in gene expression between conditions</a:t>
            </a:r>
            <a:endParaRPr sz="2400" dirty="0"/>
          </a:p>
        </p:txBody>
      </p:sp>
    </p:spTree>
    <p:extLst>
      <p:ext uri="{BB962C8B-B14F-4D97-AF65-F5344CB8AC3E}">
        <p14:creationId xmlns:p14="http://schemas.microsoft.com/office/powerpoint/2010/main" val="3075754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Raw Counts"/>
          <p:cNvSpPr txBox="1"/>
          <p:nvPr/>
        </p:nvSpPr>
        <p:spPr>
          <a:xfrm>
            <a:off x="5391694" y="1681708"/>
            <a:ext cx="993798"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b="1"/>
            </a:lvl1pPr>
          </a:lstStyle>
          <a:p>
            <a:r>
              <a:rPr sz="1500"/>
              <a:t>Raw Counts</a:t>
            </a:r>
          </a:p>
        </p:txBody>
      </p:sp>
      <p:graphicFrame>
        <p:nvGraphicFramePr>
          <p:cNvPr id="366" name="Table"/>
          <p:cNvGraphicFramePr/>
          <p:nvPr/>
        </p:nvGraphicFramePr>
        <p:xfrm>
          <a:off x="5348285" y="1108081"/>
          <a:ext cx="1251728" cy="147320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367" name="Genes"/>
          <p:cNvSpPr txBox="1"/>
          <p:nvPr/>
        </p:nvSpPr>
        <p:spPr>
          <a:xfrm rot="16200000">
            <a:off x="5001286" y="1290373"/>
            <a:ext cx="34464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Genes</a:t>
            </a:r>
          </a:p>
        </p:txBody>
      </p:sp>
      <p:sp>
        <p:nvSpPr>
          <p:cNvPr id="368" name="Samples"/>
          <p:cNvSpPr txBox="1"/>
          <p:nvPr/>
        </p:nvSpPr>
        <p:spPr>
          <a:xfrm>
            <a:off x="5649155" y="928127"/>
            <a:ext cx="44242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Samples</a:t>
            </a:r>
          </a:p>
        </p:txBody>
      </p:sp>
      <p:sp>
        <p:nvSpPr>
          <p:cNvPr id="369" name="Visualization/Quality Control"/>
          <p:cNvSpPr txBox="1"/>
          <p:nvPr/>
        </p:nvSpPr>
        <p:spPr>
          <a:xfrm>
            <a:off x="2390075" y="2514372"/>
            <a:ext cx="145713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Visualization/Quality Control</a:t>
            </a:r>
          </a:p>
        </p:txBody>
      </p:sp>
      <p:sp>
        <p:nvSpPr>
          <p:cNvPr id="370" name="Differential Expression"/>
          <p:cNvSpPr txBox="1"/>
          <p:nvPr/>
        </p:nvSpPr>
        <p:spPr>
          <a:xfrm>
            <a:off x="7937584" y="2514372"/>
            <a:ext cx="11445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Differential Expression</a:t>
            </a:r>
          </a:p>
        </p:txBody>
      </p:sp>
      <p:sp>
        <p:nvSpPr>
          <p:cNvPr id="371"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72" name="Line"/>
          <p:cNvSpPr/>
          <p:nvPr/>
        </p:nvSpPr>
        <p:spPr>
          <a:xfrm flipH="1">
            <a:off x="4439300"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73" name="DESeq2::vst()…"/>
          <p:cNvSpPr txBox="1"/>
          <p:nvPr/>
        </p:nvSpPr>
        <p:spPr>
          <a:xfrm>
            <a:off x="2154903" y="2723610"/>
            <a:ext cx="2381999"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DESeq2::vst()</a:t>
            </a:r>
          </a:p>
          <a:p>
            <a:pPr algn="l">
              <a:defRPr sz="3000"/>
            </a:pPr>
            <a:r>
              <a:rPr sz="1500"/>
              <a:t>DESeq2::rlog()</a:t>
            </a:r>
          </a:p>
          <a:p>
            <a:pPr algn="l">
              <a:defRPr sz="3000"/>
            </a:pPr>
            <a:r>
              <a:rPr sz="1500"/>
              <a:t>DESeq2::plotPCA()</a:t>
            </a:r>
          </a:p>
          <a:p>
            <a:pPr algn="l">
              <a:defRPr sz="3000"/>
            </a:pPr>
            <a:r>
              <a:rPr sz="1500"/>
              <a:t>DESeq2::plotCounts()</a:t>
            </a:r>
          </a:p>
          <a:p>
            <a:pPr algn="l">
              <a:defRPr sz="3000"/>
            </a:pPr>
            <a:r>
              <a:rPr sz="1500"/>
              <a:t>ComplexHeatmap::Heatmap()</a:t>
            </a:r>
          </a:p>
        </p:txBody>
      </p:sp>
      <p:sp>
        <p:nvSpPr>
          <p:cNvPr id="374" name="DESeq2::DESeq()…"/>
          <p:cNvSpPr txBox="1"/>
          <p:nvPr/>
        </p:nvSpPr>
        <p:spPr>
          <a:xfrm>
            <a:off x="7859683" y="2903697"/>
            <a:ext cx="1385379"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375" name="Line"/>
          <p:cNvSpPr/>
          <p:nvPr/>
        </p:nvSpPr>
        <p:spPr>
          <a:xfrm>
            <a:off x="4446862" y="4383752"/>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76" name="Line"/>
          <p:cNvSpPr/>
          <p:nvPr/>
        </p:nvSpPr>
        <p:spPr>
          <a:xfrm flipH="1">
            <a:off x="6858159" y="4383752"/>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77" name="Biological Inference"/>
          <p:cNvSpPr txBox="1"/>
          <p:nvPr/>
        </p:nvSpPr>
        <p:spPr>
          <a:xfrm>
            <a:off x="5251731" y="4862788"/>
            <a:ext cx="102271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Biological Inference </a:t>
            </a:r>
          </a:p>
        </p:txBody>
      </p:sp>
      <p:sp>
        <p:nvSpPr>
          <p:cNvPr id="378" name="Rectangle"/>
          <p:cNvSpPr/>
          <p:nvPr/>
        </p:nvSpPr>
        <p:spPr>
          <a:xfrm>
            <a:off x="2023250"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79"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0" name="Gene set enrichment…"/>
          <p:cNvSpPr txBox="1"/>
          <p:nvPr/>
        </p:nvSpPr>
        <p:spPr>
          <a:xfrm>
            <a:off x="4851749" y="5386043"/>
            <a:ext cx="2266583"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Gene set enrichment</a:t>
            </a:r>
          </a:p>
          <a:p>
            <a:pPr algn="l">
              <a:defRPr sz="3000"/>
            </a:pPr>
            <a:r>
              <a:rPr sz="1500"/>
              <a:t>ComplexHeatmap::Heatmap</a:t>
            </a:r>
          </a:p>
          <a:p>
            <a:pPr algn="l">
              <a:defRPr sz="3000"/>
            </a:pPr>
            <a:r>
              <a:rPr sz="1500"/>
              <a:t>DESeq2::plotMA</a:t>
            </a:r>
          </a:p>
        </p:txBody>
      </p:sp>
      <p:sp>
        <p:nvSpPr>
          <p:cNvPr id="381" name="Rectangle"/>
          <p:cNvSpPr/>
          <p:nvPr/>
        </p:nvSpPr>
        <p:spPr>
          <a:xfrm>
            <a:off x="4556447" y="5098747"/>
            <a:ext cx="2934229" cy="1512496"/>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2" name="Goals in RNA-seq Analysis"/>
          <p:cNvSpPr txBox="1"/>
          <p:nvPr/>
        </p:nvSpPr>
        <p:spPr>
          <a:xfrm>
            <a:off x="4137736" y="338554"/>
            <a:ext cx="335098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Goals in RNA-seq Analysis</a:t>
            </a:r>
          </a:p>
        </p:txBody>
      </p:sp>
      <p:sp>
        <p:nvSpPr>
          <p:cNvPr id="383" name="edgeR::glmFit()…"/>
          <p:cNvSpPr txBox="1"/>
          <p:nvPr/>
        </p:nvSpPr>
        <p:spPr>
          <a:xfrm>
            <a:off x="7884448" y="3422659"/>
            <a:ext cx="1353704"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edgeR::glmFit()</a:t>
            </a:r>
          </a:p>
          <a:p>
            <a:pPr algn="l">
              <a:defRPr sz="3000"/>
            </a:pPr>
            <a:r>
              <a:rPr sz="1500"/>
              <a:t>edgeR::glmLRT()</a:t>
            </a:r>
          </a:p>
          <a:p>
            <a:pPr algn="l">
              <a:defRPr sz="3000"/>
            </a:pPr>
            <a:r>
              <a:rPr sz="1500"/>
              <a:t>edgeR::topTags()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DESeq Code"/>
          <p:cNvSpPr txBox="1"/>
          <p:nvPr/>
        </p:nvSpPr>
        <p:spPr>
          <a:xfrm>
            <a:off x="5604510" y="3332029"/>
            <a:ext cx="64120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DESeq Code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 descr="Image"/>
          <p:cNvPicPr>
            <a:picLocks noChangeAspect="1"/>
          </p:cNvPicPr>
          <p:nvPr/>
        </p:nvPicPr>
        <p:blipFill>
          <a:blip r:embed="rId3"/>
          <a:stretch>
            <a:fillRect/>
          </a:stretch>
        </p:blipFill>
        <p:spPr>
          <a:xfrm>
            <a:off x="367584" y="1707087"/>
            <a:ext cx="5820811" cy="2414397"/>
          </a:xfrm>
          <a:prstGeom prst="rect">
            <a:avLst/>
          </a:prstGeom>
          <a:ln w="12700">
            <a:miter lim="400000"/>
          </a:ln>
        </p:spPr>
      </p:pic>
      <p:sp>
        <p:nvSpPr>
          <p:cNvPr id="174" name="Microarray"/>
          <p:cNvSpPr txBox="1"/>
          <p:nvPr/>
        </p:nvSpPr>
        <p:spPr>
          <a:xfrm>
            <a:off x="2910900" y="1323270"/>
            <a:ext cx="107407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a:lvl1pPr>
          </a:lstStyle>
          <a:p>
            <a:r>
              <a:rPr sz="1800"/>
              <a:t>Microarray</a:t>
            </a:r>
          </a:p>
        </p:txBody>
      </p:sp>
      <p:sp>
        <p:nvSpPr>
          <p:cNvPr id="175" name="Technical Bias in expression analysis"/>
          <p:cNvSpPr txBox="1"/>
          <p:nvPr/>
        </p:nvSpPr>
        <p:spPr>
          <a:xfrm>
            <a:off x="3587035" y="106443"/>
            <a:ext cx="4642168"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Technical Bias in expression analysis</a:t>
            </a:r>
          </a:p>
        </p:txBody>
      </p:sp>
      <p:sp>
        <p:nvSpPr>
          <p:cNvPr id="176" name="Luo et al., MAQC-II 2010"/>
          <p:cNvSpPr txBox="1"/>
          <p:nvPr/>
        </p:nvSpPr>
        <p:spPr>
          <a:xfrm>
            <a:off x="798933" y="4172431"/>
            <a:ext cx="1447512" cy="238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457200">
              <a:lnSpc>
                <a:spcPct val="117999"/>
              </a:lnSpc>
              <a:defRPr sz="2200">
                <a:solidFill>
                  <a:srgbClr val="000000"/>
                </a:solidFill>
              </a:defRPr>
            </a:lvl1pPr>
          </a:lstStyle>
          <a:p>
            <a:r>
              <a:rPr sz="1100"/>
              <a:t>Luo et al., MAQC-II 2010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Image" descr="Image"/>
          <p:cNvPicPr>
            <a:picLocks noChangeAspect="1"/>
          </p:cNvPicPr>
          <p:nvPr/>
        </p:nvPicPr>
        <p:blipFill>
          <a:blip r:embed="rId3"/>
          <a:stretch>
            <a:fillRect/>
          </a:stretch>
        </p:blipFill>
        <p:spPr>
          <a:xfrm>
            <a:off x="367584" y="1707087"/>
            <a:ext cx="5820811" cy="2414397"/>
          </a:xfrm>
          <a:prstGeom prst="rect">
            <a:avLst/>
          </a:prstGeom>
          <a:ln w="12700">
            <a:miter lim="400000"/>
          </a:ln>
        </p:spPr>
      </p:pic>
      <p:sp>
        <p:nvSpPr>
          <p:cNvPr id="181" name="Microarray"/>
          <p:cNvSpPr txBox="1"/>
          <p:nvPr/>
        </p:nvSpPr>
        <p:spPr>
          <a:xfrm>
            <a:off x="2910900" y="1323270"/>
            <a:ext cx="107407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a:lvl1pPr>
          </a:lstStyle>
          <a:p>
            <a:r>
              <a:rPr sz="1800"/>
              <a:t>Microarray</a:t>
            </a:r>
          </a:p>
        </p:txBody>
      </p:sp>
      <p:sp>
        <p:nvSpPr>
          <p:cNvPr id="182" name="Technical Bias in expression analysis"/>
          <p:cNvSpPr txBox="1"/>
          <p:nvPr/>
        </p:nvSpPr>
        <p:spPr>
          <a:xfrm>
            <a:off x="3587035" y="106443"/>
            <a:ext cx="4642168"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Technical Bias in expression analysis</a:t>
            </a:r>
          </a:p>
        </p:txBody>
      </p:sp>
      <p:sp>
        <p:nvSpPr>
          <p:cNvPr id="183" name="Joel Parker"/>
          <p:cNvSpPr txBox="1"/>
          <p:nvPr/>
        </p:nvSpPr>
        <p:spPr>
          <a:xfrm>
            <a:off x="10605789" y="6103987"/>
            <a:ext cx="1402115"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2400" dirty="0"/>
              <a:t>Joel Parker</a:t>
            </a:r>
          </a:p>
        </p:txBody>
      </p:sp>
      <p:pic>
        <p:nvPicPr>
          <p:cNvPr id="184" name="Image" descr="Image"/>
          <p:cNvPicPr>
            <a:picLocks noChangeAspect="1"/>
          </p:cNvPicPr>
          <p:nvPr/>
        </p:nvPicPr>
        <p:blipFill>
          <a:blip r:embed="rId4"/>
          <a:stretch>
            <a:fillRect/>
          </a:stretch>
        </p:blipFill>
        <p:spPr>
          <a:xfrm>
            <a:off x="7140442" y="1817819"/>
            <a:ext cx="4346773" cy="3607439"/>
          </a:xfrm>
          <a:prstGeom prst="rect">
            <a:avLst/>
          </a:prstGeom>
          <a:ln w="12700">
            <a:miter lim="400000"/>
          </a:ln>
        </p:spPr>
      </p:pic>
      <p:pic>
        <p:nvPicPr>
          <p:cNvPr id="185" name="Image" descr="Image"/>
          <p:cNvPicPr>
            <a:picLocks noChangeAspect="1"/>
          </p:cNvPicPr>
          <p:nvPr/>
        </p:nvPicPr>
        <p:blipFill>
          <a:blip r:embed="rId5"/>
          <a:stretch>
            <a:fillRect/>
          </a:stretch>
        </p:blipFill>
        <p:spPr>
          <a:xfrm>
            <a:off x="10145375" y="5456286"/>
            <a:ext cx="387351" cy="647701"/>
          </a:xfrm>
          <a:prstGeom prst="rect">
            <a:avLst/>
          </a:prstGeom>
          <a:ln w="12700">
            <a:miter lim="400000"/>
          </a:ln>
        </p:spPr>
      </p:pic>
      <p:sp>
        <p:nvSpPr>
          <p:cNvPr id="186" name="RNA-seq"/>
          <p:cNvSpPr txBox="1"/>
          <p:nvPr/>
        </p:nvSpPr>
        <p:spPr>
          <a:xfrm>
            <a:off x="8991655" y="1463920"/>
            <a:ext cx="854336"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a:lvl1pPr>
          </a:lstStyle>
          <a:p>
            <a:r>
              <a:rPr sz="1800"/>
              <a:t>RNA-seq</a:t>
            </a:r>
          </a:p>
        </p:txBody>
      </p:sp>
      <p:sp>
        <p:nvSpPr>
          <p:cNvPr id="187" name="Luo et al., MAQC-II 2010"/>
          <p:cNvSpPr txBox="1"/>
          <p:nvPr/>
        </p:nvSpPr>
        <p:spPr>
          <a:xfrm>
            <a:off x="798933" y="4172431"/>
            <a:ext cx="1447512" cy="238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457200">
              <a:lnSpc>
                <a:spcPct val="117999"/>
              </a:lnSpc>
              <a:defRPr sz="2200">
                <a:solidFill>
                  <a:srgbClr val="000000"/>
                </a:solidFill>
              </a:defRPr>
            </a:lvl1pPr>
          </a:lstStyle>
          <a:p>
            <a:r>
              <a:rPr sz="1100"/>
              <a:t>Luo et al., MAQC-II 2010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Image" descr="Image"/>
          <p:cNvPicPr>
            <a:picLocks noChangeAspect="1"/>
          </p:cNvPicPr>
          <p:nvPr/>
        </p:nvPicPr>
        <p:blipFill>
          <a:blip r:embed="rId2"/>
          <a:stretch>
            <a:fillRect/>
          </a:stretch>
        </p:blipFill>
        <p:spPr>
          <a:xfrm>
            <a:off x="1570745" y="1162964"/>
            <a:ext cx="8586571" cy="4532072"/>
          </a:xfrm>
          <a:prstGeom prst="rect">
            <a:avLst/>
          </a:prstGeom>
          <a:ln w="12700">
            <a:miter lim="400000"/>
          </a:ln>
        </p:spPr>
      </p:pic>
      <p:sp>
        <p:nvSpPr>
          <p:cNvPr id="192" name="RNA-seq biases"/>
          <p:cNvSpPr txBox="1"/>
          <p:nvPr/>
        </p:nvSpPr>
        <p:spPr>
          <a:xfrm>
            <a:off x="4769245" y="261012"/>
            <a:ext cx="201119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RNA-seq biases</a:t>
            </a:r>
          </a:p>
        </p:txBody>
      </p:sp>
      <p:sp>
        <p:nvSpPr>
          <p:cNvPr id="193" name="Joel Parker"/>
          <p:cNvSpPr txBox="1"/>
          <p:nvPr/>
        </p:nvSpPr>
        <p:spPr>
          <a:xfrm>
            <a:off x="10809493" y="6355277"/>
            <a:ext cx="56425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Joel Parker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Practical considerations in RNA-seq processing and experimental design"/>
          <p:cNvSpPr txBox="1"/>
          <p:nvPr/>
        </p:nvSpPr>
        <p:spPr>
          <a:xfrm>
            <a:off x="763143" y="3218686"/>
            <a:ext cx="917937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Practical considerations in RNA-seq processing and experimental design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Image" descr="Image"/>
          <p:cNvPicPr>
            <a:picLocks noChangeAspect="1"/>
          </p:cNvPicPr>
          <p:nvPr/>
        </p:nvPicPr>
        <p:blipFill>
          <a:blip r:embed="rId2"/>
          <a:stretch>
            <a:fillRect/>
          </a:stretch>
        </p:blipFill>
        <p:spPr>
          <a:xfrm>
            <a:off x="761443" y="1498380"/>
            <a:ext cx="5386414" cy="4035535"/>
          </a:xfrm>
          <a:prstGeom prst="rect">
            <a:avLst/>
          </a:prstGeom>
          <a:ln w="12700">
            <a:miter lim="400000"/>
          </a:ln>
        </p:spPr>
      </p:pic>
      <p:sp>
        <p:nvSpPr>
          <p:cNvPr id="198" name="Sequencing Parameters"/>
          <p:cNvSpPr txBox="1"/>
          <p:nvPr/>
        </p:nvSpPr>
        <p:spPr>
          <a:xfrm>
            <a:off x="4323359" y="371786"/>
            <a:ext cx="3042500"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Sequencing Parameters</a:t>
            </a:r>
          </a:p>
        </p:txBody>
      </p:sp>
      <p:sp>
        <p:nvSpPr>
          <p:cNvPr id="199" name="Joel Parker"/>
          <p:cNvSpPr txBox="1"/>
          <p:nvPr/>
        </p:nvSpPr>
        <p:spPr>
          <a:xfrm>
            <a:off x="11000773" y="6358241"/>
            <a:ext cx="56425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Joel Parker</a:t>
            </a:r>
          </a:p>
        </p:txBody>
      </p:sp>
      <p:pic>
        <p:nvPicPr>
          <p:cNvPr id="200" name="Image" descr="Image"/>
          <p:cNvPicPr>
            <a:picLocks noChangeAspect="1"/>
          </p:cNvPicPr>
          <p:nvPr/>
        </p:nvPicPr>
        <p:blipFill>
          <a:blip r:embed="rId3"/>
          <a:stretch>
            <a:fillRect/>
          </a:stretch>
        </p:blipFill>
        <p:spPr>
          <a:xfrm>
            <a:off x="6096229" y="1324807"/>
            <a:ext cx="2318349" cy="3273835"/>
          </a:xfrm>
          <a:prstGeom prst="rect">
            <a:avLst/>
          </a:prstGeom>
          <a:ln w="12700">
            <a:miter lim="400000"/>
          </a:ln>
        </p:spPr>
      </p:pic>
      <p:sp>
        <p:nvSpPr>
          <p:cNvPr id="201" name="&gt; 25bp…"/>
          <p:cNvSpPr txBox="1"/>
          <p:nvPr/>
        </p:nvSpPr>
        <p:spPr>
          <a:xfrm>
            <a:off x="8860104" y="2370303"/>
            <a:ext cx="3012077"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marL="152400" indent="-152400">
              <a:buSzPct val="123000"/>
              <a:buChar char="•"/>
              <a:defRPr sz="3000"/>
            </a:pPr>
            <a:r>
              <a:rPr sz="1500"/>
              <a:t>&gt; 25bp </a:t>
            </a:r>
          </a:p>
          <a:p>
            <a:pPr marL="152400" indent="-152400">
              <a:buSzPct val="123000"/>
              <a:buChar char="•"/>
              <a:defRPr sz="3000"/>
            </a:pPr>
            <a:r>
              <a:rPr sz="1500"/>
              <a:t>Single end fine for DE - paired end might help mapping/splicing </a:t>
            </a:r>
          </a:p>
        </p:txBody>
      </p:sp>
      <p:sp>
        <p:nvSpPr>
          <p:cNvPr id="202" name="Key Points"/>
          <p:cNvSpPr txBox="1"/>
          <p:nvPr/>
        </p:nvSpPr>
        <p:spPr>
          <a:xfrm>
            <a:off x="9753380" y="2013104"/>
            <a:ext cx="104105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Key Points</a:t>
            </a:r>
          </a:p>
        </p:txBody>
      </p:sp>
      <p:sp>
        <p:nvSpPr>
          <p:cNvPr id="203" name="Rectangle"/>
          <p:cNvSpPr/>
          <p:nvPr/>
        </p:nvSpPr>
        <p:spPr>
          <a:xfrm>
            <a:off x="8814515" y="2331234"/>
            <a:ext cx="3103255" cy="2308938"/>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1615</TotalTime>
  <Words>4190</Words>
  <Application>Microsoft Macintosh PowerPoint</Application>
  <PresentationFormat>Widescreen</PresentationFormat>
  <Paragraphs>338</Paragraphs>
  <Slides>41</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Avenir Next Regular</vt:lpstr>
      <vt:lpstr>Calibri</vt:lpstr>
      <vt:lpstr>Calibri Light</vt:lpstr>
      <vt:lpstr>Cambria Math</vt:lpstr>
      <vt:lpstr>Helvetica Neue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Raab, Jesse</dc:creator>
  <cp:lastModifiedBy>Raab, Jesse</cp:lastModifiedBy>
  <cp:revision>8</cp:revision>
  <dcterms:created xsi:type="dcterms:W3CDTF">2023-04-19T19:23:27Z</dcterms:created>
  <dcterms:modified xsi:type="dcterms:W3CDTF">2023-04-21T18:27:29Z</dcterms:modified>
</cp:coreProperties>
</file>